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0" r:id="rId1"/>
  </p:sldMasterIdLst>
  <p:notesMasterIdLst>
    <p:notesMasterId r:id="rId30"/>
  </p:notesMasterIdLst>
  <p:sldIdLst>
    <p:sldId id="256" r:id="rId2"/>
    <p:sldId id="280" r:id="rId3"/>
    <p:sldId id="279" r:id="rId4"/>
    <p:sldId id="269" r:id="rId5"/>
    <p:sldId id="268" r:id="rId6"/>
    <p:sldId id="257" r:id="rId7"/>
    <p:sldId id="258" r:id="rId8"/>
    <p:sldId id="259" r:id="rId9"/>
    <p:sldId id="260" r:id="rId10"/>
    <p:sldId id="261" r:id="rId11"/>
    <p:sldId id="262" r:id="rId12"/>
    <p:sldId id="263" r:id="rId13"/>
    <p:sldId id="278" r:id="rId14"/>
    <p:sldId id="266" r:id="rId15"/>
    <p:sldId id="275" r:id="rId16"/>
    <p:sldId id="276" r:id="rId17"/>
    <p:sldId id="277" r:id="rId18"/>
    <p:sldId id="281" r:id="rId19"/>
    <p:sldId id="288" r:id="rId20"/>
    <p:sldId id="282" r:id="rId21"/>
    <p:sldId id="283" r:id="rId22"/>
    <p:sldId id="284" r:id="rId23"/>
    <p:sldId id="285" r:id="rId24"/>
    <p:sldId id="286" r:id="rId25"/>
    <p:sldId id="287" r:id="rId26"/>
    <p:sldId id="265" r:id="rId27"/>
    <p:sldId id="289" r:id="rId28"/>
    <p:sldId id="274"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65"/>
    <p:restoredTop sz="94660"/>
  </p:normalViewPr>
  <p:slideViewPr>
    <p:cSldViewPr snapToGrid="0">
      <p:cViewPr varScale="1">
        <p:scale>
          <a:sx n="118" d="100"/>
          <a:sy n="118" d="100"/>
        </p:scale>
        <p:origin x="232" y="6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rAngAx val="0"/>
    </c:view3D>
    <c:floor>
      <c:thickness val="0"/>
      <c:spPr>
        <a:noFill/>
        <a:ln>
          <a:noFill/>
        </a:ln>
        <a:effectLst/>
        <a:sp3d/>
      </c:spPr>
    </c:floor>
    <c:sideWall>
      <c:thickness val="0"/>
      <c:spPr>
        <a:noFill/>
        <a:ln w="25400">
          <a:noFill/>
        </a:ln>
        <a:effectLst/>
        <a:sp3d/>
      </c:spPr>
    </c:sideWall>
    <c:backWall>
      <c:thickness val="0"/>
      <c:spPr>
        <a:noFill/>
        <a:ln w="25400">
          <a:noFill/>
        </a:ln>
        <a:effectLst/>
        <a:sp3d/>
      </c:spPr>
    </c:backWall>
    <c:plotArea>
      <c:layout>
        <c:manualLayout>
          <c:layoutTarget val="inner"/>
          <c:xMode val="edge"/>
          <c:yMode val="edge"/>
          <c:x val="9.865786486599569E-2"/>
          <c:y val="3.7297929462838872E-2"/>
          <c:w val="0.80599473079689954"/>
          <c:h val="0.81009687092773142"/>
        </c:manualLayout>
      </c:layout>
      <c:bar3DChart>
        <c:barDir val="col"/>
        <c:grouping val="stacked"/>
        <c:varyColors val="0"/>
        <c:ser>
          <c:idx val="0"/>
          <c:order val="0"/>
          <c:tx>
            <c:strRef>
              <c:f>Sheet1!$B$1</c:f>
              <c:strCache>
                <c:ptCount val="1"/>
                <c:pt idx="0">
                  <c:v>Series 1</c:v>
                </c:pt>
              </c:strCache>
            </c:strRef>
          </c:tx>
          <c:spPr>
            <a:solidFill>
              <a:schemeClr val="accent1"/>
            </a:solidFill>
            <a:ln>
              <a:noFill/>
            </a:ln>
            <a:effectLst/>
            <a:sp3d/>
          </c:spPr>
          <c:invertIfNegative val="0"/>
          <c:dPt>
            <c:idx val="0"/>
            <c:invertIfNegative val="0"/>
            <c:bubble3D val="0"/>
            <c:spPr>
              <a:solidFill>
                <a:schemeClr val="tx1">
                  <a:lumMod val="95000"/>
                </a:schemeClr>
              </a:solidFill>
              <a:ln>
                <a:noFill/>
              </a:ln>
              <a:effectLst/>
              <a:sp3d/>
            </c:spPr>
            <c:extLst>
              <c:ext xmlns:c16="http://schemas.microsoft.com/office/drawing/2014/chart" uri="{C3380CC4-5D6E-409C-BE32-E72D297353CC}">
                <c16:uniqueId val="{00000003-6AED-5B46-AF41-DBB3C9E5A127}"/>
              </c:ext>
            </c:extLst>
          </c:dPt>
          <c:dPt>
            <c:idx val="1"/>
            <c:invertIfNegative val="0"/>
            <c:bubble3D val="0"/>
            <c:spPr>
              <a:solidFill>
                <a:srgbClr val="FF0000"/>
              </a:solidFill>
              <a:ln>
                <a:noFill/>
              </a:ln>
              <a:effectLst/>
              <a:sp3d/>
            </c:spPr>
            <c:extLst>
              <c:ext xmlns:c16="http://schemas.microsoft.com/office/drawing/2014/chart" uri="{C3380CC4-5D6E-409C-BE32-E72D297353CC}">
                <c16:uniqueId val="{00000004-6AED-5B46-AF41-DBB3C9E5A127}"/>
              </c:ext>
            </c:extLst>
          </c:dPt>
          <c:cat>
            <c:strRef>
              <c:f>Sheet1!$A$2:$A$3</c:f>
              <c:strCache>
                <c:ptCount val="2"/>
                <c:pt idx="0">
                  <c:v>Education</c:v>
                </c:pt>
                <c:pt idx="1">
                  <c:v>Sports</c:v>
                </c:pt>
              </c:strCache>
            </c:strRef>
          </c:cat>
          <c:val>
            <c:numRef>
              <c:f>Sheet1!$B$2:$B$3</c:f>
              <c:numCache>
                <c:formatCode>General</c:formatCode>
                <c:ptCount val="2"/>
                <c:pt idx="0">
                  <c:v>4.3</c:v>
                </c:pt>
                <c:pt idx="1">
                  <c:v>2.5</c:v>
                </c:pt>
              </c:numCache>
            </c:numRef>
          </c:val>
          <c:extLst>
            <c:ext xmlns:c16="http://schemas.microsoft.com/office/drawing/2014/chart" uri="{C3380CC4-5D6E-409C-BE32-E72D297353CC}">
              <c16:uniqueId val="{00000000-6AED-5B46-AF41-DBB3C9E5A127}"/>
            </c:ext>
          </c:extLst>
        </c:ser>
        <c:dLbls>
          <c:showLegendKey val="0"/>
          <c:showVal val="0"/>
          <c:showCatName val="0"/>
          <c:showSerName val="0"/>
          <c:showPercent val="0"/>
          <c:showBubbleSize val="0"/>
        </c:dLbls>
        <c:gapWidth val="0"/>
        <c:gapDepth val="53"/>
        <c:shape val="box"/>
        <c:axId val="1873874287"/>
        <c:axId val="1873876719"/>
        <c:axId val="0"/>
      </c:bar3DChart>
      <c:catAx>
        <c:axId val="1873874287"/>
        <c:scaling>
          <c:orientation val="minMax"/>
        </c:scaling>
        <c:delete val="1"/>
        <c:axPos val="b"/>
        <c:numFmt formatCode="General" sourceLinked="1"/>
        <c:majorTickMark val="none"/>
        <c:minorTickMark val="none"/>
        <c:tickLblPos val="nextTo"/>
        <c:crossAx val="1873876719"/>
        <c:crosses val="autoZero"/>
        <c:auto val="1"/>
        <c:lblAlgn val="ctr"/>
        <c:lblOffset val="100"/>
        <c:noMultiLvlLbl val="0"/>
      </c:catAx>
      <c:valAx>
        <c:axId val="187387671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NG"/>
          </a:p>
        </c:txPr>
        <c:crossAx val="18738742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G"/>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9.6469148106961236E-2"/>
          <c:y val="0.16738559853931301"/>
          <c:w val="0.84923038015172425"/>
          <c:h val="0.77952228118224354"/>
        </c:manualLayout>
      </c:layout>
      <c:pie3DChart>
        <c:varyColors val="1"/>
        <c:ser>
          <c:idx val="0"/>
          <c:order val="0"/>
          <c:tx>
            <c:strRef>
              <c:f>Sheet1!$B$1</c:f>
              <c:strCache>
                <c:ptCount val="1"/>
                <c:pt idx="0">
                  <c:v>Sales</c:v>
                </c:pt>
              </c:strCache>
            </c:strRef>
          </c:tx>
          <c:dPt>
            <c:idx val="0"/>
            <c:bubble3D val="0"/>
            <c:spPr>
              <a:solidFill>
                <a:srgbClr val="00B050"/>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7F30-424E-A025-7292E966AD5D}"/>
              </c:ext>
            </c:extLst>
          </c:dPt>
          <c:dPt>
            <c:idx val="1"/>
            <c:bubble3D val="0"/>
            <c:spPr>
              <a:solidFill>
                <a:srgbClr val="0070C0"/>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7F30-424E-A025-7292E966AD5D}"/>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4-7F30-424E-A025-7292E966AD5D}"/>
              </c:ext>
            </c:extLst>
          </c:dPt>
          <c:dPt>
            <c:idx val="3"/>
            <c:bubble3D val="0"/>
            <c:spPr>
              <a:solidFill>
                <a:srgbClr val="FF0000"/>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2-7F30-424E-A025-7292E966AD5D}"/>
              </c:ext>
            </c:extLst>
          </c:dPt>
          <c:dLbls>
            <c:dLbl>
              <c:idx val="0"/>
              <c:layout>
                <c:manualLayout>
                  <c:x val="0"/>
                  <c:y val="-2.4227906086707572E-2"/>
                </c:manualLayout>
              </c:layout>
              <c:tx>
                <c:rich>
                  <a:bodyPr rot="0" spcFirstLastPara="1" vertOverflow="ellipsis" vert="horz" wrap="square" lIns="38100" tIns="19050" rIns="38100" bIns="19050" anchor="ctr" anchorCtr="1">
                    <a:noAutofit/>
                  </a:bodyPr>
                  <a:lstStyle/>
                  <a:p>
                    <a:pPr>
                      <a:defRPr sz="1330" b="1" i="0" u="none" strike="noStrike" kern="1200" spc="0" baseline="0">
                        <a:solidFill>
                          <a:schemeClr val="tx1"/>
                        </a:solidFill>
                        <a:latin typeface="+mn-lt"/>
                        <a:ea typeface="+mn-ea"/>
                        <a:cs typeface="+mn-cs"/>
                      </a:defRPr>
                    </a:pPr>
                    <a:fld id="{405C11A4-AC9C-FF45-B36F-4F25E7C70CE5}" type="CATEGORYNAME">
                      <a:rPr lang="en-US" sz="2400" dirty="0"/>
                      <a:pPr>
                        <a:defRPr>
                          <a:solidFill>
                            <a:schemeClr val="tx1"/>
                          </a:solidFill>
                        </a:defRPr>
                      </a:pPr>
                      <a:t>[CATEGORY NAME]</a:t>
                    </a:fld>
                    <a:r>
                      <a:rPr lang="en-US" sz="2400" baseline="0" dirty="0"/>
                      <a:t>
</a:t>
                    </a:r>
                    <a:fld id="{820EAA25-5DF0-3748-985B-07F8FA18F063}" type="PERCENTAGE">
                      <a:rPr lang="en-US" sz="2400" baseline="0" dirty="0"/>
                      <a:pPr>
                        <a:defRPr>
                          <a:solidFill>
                            <a:schemeClr val="tx1"/>
                          </a:solidFill>
                        </a:defRPr>
                      </a:pPr>
                      <a:t>[PERCENTAGE]</a:t>
                    </a:fld>
                    <a:endParaRPr lang="en-US" sz="2400" baseline="0" dirty="0"/>
                  </a:p>
                </c:rich>
              </c:tx>
              <c:spPr>
                <a:noFill/>
                <a:ln>
                  <a:noFill/>
                </a:ln>
                <a:effectLst/>
              </c:spPr>
              <c:txPr>
                <a:bodyPr rot="0" spcFirstLastPara="1" vertOverflow="ellipsis" vert="horz" wrap="square" lIns="38100" tIns="19050" rIns="38100" bIns="19050" anchor="ctr" anchorCtr="1">
                  <a:noAutofit/>
                </a:bodyPr>
                <a:lstStyle/>
                <a:p>
                  <a:pPr>
                    <a:defRPr sz="1330" b="1" i="0" u="none" strike="noStrike" kern="1200" spc="0" baseline="0">
                      <a:solidFill>
                        <a:schemeClr val="tx1"/>
                      </a:solidFill>
                      <a:latin typeface="+mn-lt"/>
                      <a:ea typeface="+mn-ea"/>
                      <a:cs typeface="+mn-cs"/>
                    </a:defRPr>
                  </a:pPr>
                  <a:endParaRPr lang="en-NG"/>
                </a:p>
              </c:txPr>
              <c:dLblPos val="bestFit"/>
              <c:showLegendKey val="0"/>
              <c:showVal val="0"/>
              <c:showCatName val="1"/>
              <c:showSerName val="0"/>
              <c:showPercent val="1"/>
              <c:showBubbleSize val="0"/>
              <c:extLst>
                <c:ext xmlns:c15="http://schemas.microsoft.com/office/drawing/2012/chart" uri="{CE6537A1-D6FC-4f65-9D91-7224C49458BB}">
                  <c15:layout>
                    <c:manualLayout>
                      <c:w val="0.17538588109536443"/>
                      <c:h val="0.1528211496266173"/>
                    </c:manualLayout>
                  </c15:layout>
                  <c15:dlblFieldTable/>
                  <c15:showDataLabelsRange val="0"/>
                </c:ext>
                <c:ext xmlns:c16="http://schemas.microsoft.com/office/drawing/2014/chart" uri="{C3380CC4-5D6E-409C-BE32-E72D297353CC}">
                  <c16:uniqueId val="{00000001-7F30-424E-A025-7292E966AD5D}"/>
                </c:ext>
              </c:extLst>
            </c:dLbl>
            <c:dLbl>
              <c:idx val="1"/>
              <c:tx>
                <c:rich>
                  <a:bodyPr rot="0" spcFirstLastPara="1" vertOverflow="ellipsis" vert="horz" wrap="square" lIns="38100" tIns="19050" rIns="38100" bIns="19050" anchor="ctr" anchorCtr="1">
                    <a:noAutofit/>
                  </a:bodyPr>
                  <a:lstStyle/>
                  <a:p>
                    <a:pPr>
                      <a:defRPr sz="1330" b="1" i="0" u="none" strike="noStrike" kern="1200" spc="0" baseline="0">
                        <a:solidFill>
                          <a:srgbClr val="0070C0"/>
                        </a:solidFill>
                        <a:latin typeface="+mn-lt"/>
                        <a:ea typeface="+mn-ea"/>
                        <a:cs typeface="+mn-cs"/>
                      </a:defRPr>
                    </a:pPr>
                    <a:fld id="{82FACCFD-E174-B94A-81D4-67E042F1F924}" type="CATEGORYNAME">
                      <a:rPr lang="en-US" sz="2400" dirty="0"/>
                      <a:pPr>
                        <a:defRPr>
                          <a:solidFill>
                            <a:srgbClr val="0070C0"/>
                          </a:solidFill>
                        </a:defRPr>
                      </a:pPr>
                      <a:t>[CATEGORY NAME]</a:t>
                    </a:fld>
                    <a:r>
                      <a:rPr lang="en-US" sz="2400" baseline="0" dirty="0"/>
                      <a:t>
</a:t>
                    </a:r>
                    <a:fld id="{D0BBB805-48E5-F64A-9405-AA64BFB3C851}" type="PERCENTAGE">
                      <a:rPr lang="en-US" sz="2400" baseline="0" dirty="0"/>
                      <a:pPr>
                        <a:defRPr>
                          <a:solidFill>
                            <a:srgbClr val="0070C0"/>
                          </a:solidFill>
                        </a:defRPr>
                      </a:pPr>
                      <a:t>[PERCENTAGE]</a:t>
                    </a:fld>
                    <a:endParaRPr lang="en-US" sz="2400" baseline="0" dirty="0"/>
                  </a:p>
                </c:rich>
              </c:tx>
              <c:spPr>
                <a:noFill/>
                <a:ln>
                  <a:noFill/>
                </a:ln>
                <a:effectLst/>
              </c:spPr>
              <c:txPr>
                <a:bodyPr rot="0" spcFirstLastPara="1" vertOverflow="ellipsis" vert="horz" wrap="square" lIns="38100" tIns="19050" rIns="38100" bIns="19050" anchor="ctr" anchorCtr="1">
                  <a:noAutofit/>
                </a:bodyPr>
                <a:lstStyle/>
                <a:p>
                  <a:pPr>
                    <a:defRPr sz="1330" b="1" i="0" u="none" strike="noStrike" kern="1200" spc="0" baseline="0">
                      <a:solidFill>
                        <a:srgbClr val="0070C0"/>
                      </a:solidFill>
                      <a:latin typeface="+mn-lt"/>
                      <a:ea typeface="+mn-ea"/>
                      <a:cs typeface="+mn-cs"/>
                    </a:defRPr>
                  </a:pPr>
                  <a:endParaRPr lang="en-NG"/>
                </a:p>
              </c:txPr>
              <c:dLblPos val="outEnd"/>
              <c:showLegendKey val="0"/>
              <c:showVal val="0"/>
              <c:showCatName val="1"/>
              <c:showSerName val="0"/>
              <c:showPercent val="1"/>
              <c:showBubbleSize val="0"/>
              <c:extLst>
                <c:ext xmlns:c15="http://schemas.microsoft.com/office/drawing/2012/chart" uri="{CE6537A1-D6FC-4f65-9D91-7224C49458BB}">
                  <c15:layout>
                    <c:manualLayout>
                      <c:w val="0.17925348447434686"/>
                      <c:h val="0.19244321051706192"/>
                    </c:manualLayout>
                  </c15:layout>
                  <c15:dlblFieldTable/>
                  <c15:showDataLabelsRange val="0"/>
                </c:ext>
                <c:ext xmlns:c16="http://schemas.microsoft.com/office/drawing/2014/chart" uri="{C3380CC4-5D6E-409C-BE32-E72D297353CC}">
                  <c16:uniqueId val="{00000003-7F30-424E-A025-7292E966AD5D}"/>
                </c:ext>
              </c:extLst>
            </c:dLbl>
            <c:dLbl>
              <c:idx val="2"/>
              <c:tx>
                <c:rich>
                  <a:bodyPr rot="0" spcFirstLastPara="1" vertOverflow="ellipsis" vert="horz" wrap="square" lIns="38100" tIns="19050" rIns="38100" bIns="19050" anchor="ctr" anchorCtr="1">
                    <a:noAutofit/>
                  </a:bodyPr>
                  <a:lstStyle/>
                  <a:p>
                    <a:pPr>
                      <a:defRPr sz="1330" b="1" i="0" u="none" strike="noStrike" kern="1200" spc="0" baseline="0">
                        <a:solidFill>
                          <a:schemeClr val="accent1"/>
                        </a:solidFill>
                        <a:latin typeface="+mn-lt"/>
                        <a:ea typeface="+mn-ea"/>
                        <a:cs typeface="+mn-cs"/>
                      </a:defRPr>
                    </a:pPr>
                    <a:fld id="{0AA18273-AFE1-EA46-932B-C5A7CD814BCE}" type="CATEGORYNAME">
                      <a:rPr lang="en-US" sz="2800">
                        <a:solidFill>
                          <a:schemeClr val="accent3"/>
                        </a:solidFill>
                      </a:rPr>
                      <a:pPr>
                        <a:defRPr>
                          <a:solidFill>
                            <a:schemeClr val="accent1"/>
                          </a:solidFill>
                        </a:defRPr>
                      </a:pPr>
                      <a:t>[CATEGORY NAME]</a:t>
                    </a:fld>
                    <a:r>
                      <a:rPr lang="en-US" sz="2800" baseline="0" dirty="0">
                        <a:solidFill>
                          <a:schemeClr val="accent3"/>
                        </a:solidFill>
                      </a:rPr>
                      <a:t>
</a:t>
                    </a:r>
                    <a:fld id="{B931C9A2-5C69-4148-AF48-123755F1418B}" type="PERCENTAGE">
                      <a:rPr lang="en-US" sz="2800" baseline="0">
                        <a:solidFill>
                          <a:schemeClr val="accent3"/>
                        </a:solidFill>
                      </a:rPr>
                      <a:pPr>
                        <a:defRPr>
                          <a:solidFill>
                            <a:schemeClr val="accent1"/>
                          </a:solidFill>
                        </a:defRPr>
                      </a:pPr>
                      <a:t>[PERCENTAGE]</a:t>
                    </a:fld>
                    <a:endParaRPr lang="en-US" sz="2800" baseline="0" dirty="0">
                      <a:solidFill>
                        <a:schemeClr val="accent3"/>
                      </a:solidFill>
                    </a:endParaRPr>
                  </a:p>
                </c:rich>
              </c:tx>
              <c:spPr>
                <a:noFill/>
                <a:ln>
                  <a:noFill/>
                </a:ln>
                <a:effectLst/>
              </c:spPr>
              <c:txPr>
                <a:bodyPr rot="0" spcFirstLastPara="1" vertOverflow="ellipsis" vert="horz" wrap="square" lIns="38100" tIns="19050" rIns="38100" bIns="19050" anchor="ctr" anchorCtr="1">
                  <a:noAutofit/>
                </a:bodyPr>
                <a:lstStyle/>
                <a:p>
                  <a:pPr>
                    <a:defRPr sz="1330" b="1" i="0" u="none" strike="noStrike" kern="1200" spc="0" baseline="0">
                      <a:solidFill>
                        <a:schemeClr val="accent1"/>
                      </a:solidFill>
                      <a:latin typeface="+mn-lt"/>
                      <a:ea typeface="+mn-ea"/>
                      <a:cs typeface="+mn-cs"/>
                    </a:defRPr>
                  </a:pPr>
                  <a:endParaRPr lang="en-NG"/>
                </a:p>
              </c:txPr>
              <c:dLblPos val="outEnd"/>
              <c:showLegendKey val="0"/>
              <c:showVal val="0"/>
              <c:showCatName val="1"/>
              <c:showSerName val="0"/>
              <c:showPercent val="1"/>
              <c:showBubbleSize val="0"/>
              <c:extLst>
                <c:ext xmlns:c15="http://schemas.microsoft.com/office/drawing/2012/chart" uri="{CE6537A1-D6FC-4f65-9D91-7224C49458BB}">
                  <c15:layout>
                    <c:manualLayout>
                      <c:w val="0.22184897349689506"/>
                      <c:h val="0.16782199472411041"/>
                    </c:manualLayout>
                  </c15:layout>
                  <c15:dlblFieldTable/>
                  <c15:showDataLabelsRange val="0"/>
                </c:ext>
                <c:ext xmlns:c16="http://schemas.microsoft.com/office/drawing/2014/chart" uri="{C3380CC4-5D6E-409C-BE32-E72D297353CC}">
                  <c16:uniqueId val="{00000004-7F30-424E-A025-7292E966AD5D}"/>
                </c:ext>
              </c:extLst>
            </c:dLbl>
            <c:dLbl>
              <c:idx val="3"/>
              <c:layout>
                <c:manualLayout>
                  <c:x val="9.3525188686076843E-2"/>
                  <c:y val="-7.4547403343715353E-3"/>
                </c:manualLayout>
              </c:layout>
              <c:tx>
                <c:rich>
                  <a:bodyPr rot="0" spcFirstLastPara="1" vertOverflow="ellipsis" vert="horz" wrap="square" lIns="38100" tIns="19050" rIns="38100" bIns="19050" anchor="ctr" anchorCtr="1">
                    <a:noAutofit/>
                  </a:bodyPr>
                  <a:lstStyle/>
                  <a:p>
                    <a:pPr>
                      <a:defRPr sz="1330" b="1" i="0" u="none" strike="noStrike" kern="1200" spc="0" baseline="0">
                        <a:solidFill>
                          <a:srgbClr val="FF0000"/>
                        </a:solidFill>
                        <a:latin typeface="+mn-lt"/>
                        <a:ea typeface="+mn-ea"/>
                        <a:cs typeface="+mn-cs"/>
                      </a:defRPr>
                    </a:pPr>
                    <a:fld id="{37393D34-19F0-8B43-9878-2EE5672D495C}" type="CATEGORYNAME">
                      <a:rPr lang="en-US" sz="2000">
                        <a:solidFill>
                          <a:srgbClr val="FF0000"/>
                        </a:solidFill>
                      </a:rPr>
                      <a:pPr>
                        <a:defRPr>
                          <a:solidFill>
                            <a:srgbClr val="FF0000"/>
                          </a:solidFill>
                        </a:defRPr>
                      </a:pPr>
                      <a:t>[CATEGORY NAME]</a:t>
                    </a:fld>
                    <a:r>
                      <a:rPr lang="en-US" sz="2000" baseline="0" dirty="0">
                        <a:solidFill>
                          <a:srgbClr val="FF0000"/>
                        </a:solidFill>
                      </a:rPr>
                      <a:t>
</a:t>
                    </a:r>
                    <a:fld id="{F9D73A56-AE60-B140-84DD-41BDCD620C99}" type="PERCENTAGE">
                      <a:rPr lang="en-US" sz="2000" baseline="0">
                        <a:solidFill>
                          <a:srgbClr val="FF0000"/>
                        </a:solidFill>
                      </a:rPr>
                      <a:pPr>
                        <a:defRPr>
                          <a:solidFill>
                            <a:srgbClr val="FF0000"/>
                          </a:solidFill>
                        </a:defRPr>
                      </a:pPr>
                      <a:t>[PERCENTAGE]</a:t>
                    </a:fld>
                    <a:endParaRPr lang="en-US" sz="2000" baseline="0" dirty="0">
                      <a:solidFill>
                        <a:srgbClr val="FF0000"/>
                      </a:solidFill>
                    </a:endParaRPr>
                  </a:p>
                </c:rich>
              </c:tx>
              <c:spPr>
                <a:noFill/>
                <a:ln>
                  <a:noFill/>
                </a:ln>
                <a:effectLst/>
              </c:spPr>
              <c:txPr>
                <a:bodyPr rot="0" spcFirstLastPara="1" vertOverflow="ellipsis" vert="horz" wrap="square" lIns="38100" tIns="19050" rIns="38100" bIns="19050" anchor="ctr" anchorCtr="1">
                  <a:noAutofit/>
                </a:bodyPr>
                <a:lstStyle/>
                <a:p>
                  <a:pPr>
                    <a:defRPr sz="1330" b="1" i="0" u="none" strike="noStrike" kern="1200" spc="0" baseline="0">
                      <a:solidFill>
                        <a:srgbClr val="FF0000"/>
                      </a:solidFill>
                      <a:latin typeface="+mn-lt"/>
                      <a:ea typeface="+mn-ea"/>
                      <a:cs typeface="+mn-cs"/>
                    </a:defRPr>
                  </a:pPr>
                  <a:endParaRPr lang="en-NG"/>
                </a:p>
              </c:txPr>
              <c:dLblPos val="bestFit"/>
              <c:showLegendKey val="0"/>
              <c:showVal val="0"/>
              <c:showCatName val="1"/>
              <c:showSerName val="0"/>
              <c:showPercent val="1"/>
              <c:showBubbleSize val="0"/>
              <c:extLst>
                <c:ext xmlns:c15="http://schemas.microsoft.com/office/drawing/2012/chart" uri="{CE6537A1-D6FC-4f65-9D91-7224C49458BB}">
                  <c15:layout>
                    <c:manualLayout>
                      <c:w val="0.25307391124019629"/>
                      <c:h val="0.13703485648744373"/>
                    </c:manualLayout>
                  </c15:layout>
                  <c15:dlblFieldTable/>
                  <c15:showDataLabelsRange val="0"/>
                </c:ext>
                <c:ext xmlns:c16="http://schemas.microsoft.com/office/drawing/2014/chart" uri="{C3380CC4-5D6E-409C-BE32-E72D297353CC}">
                  <c16:uniqueId val="{00000002-7F30-424E-A025-7292E966AD5D}"/>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Football</c:v>
                </c:pt>
                <c:pt idx="1">
                  <c:v>Basketball</c:v>
                </c:pt>
                <c:pt idx="2">
                  <c:v>Athletetics</c:v>
                </c:pt>
                <c:pt idx="3">
                  <c:v>Other Sports</c:v>
                </c:pt>
              </c:strCache>
            </c:strRef>
          </c:cat>
          <c:val>
            <c:numRef>
              <c:f>Sheet1!$B$2:$B$5</c:f>
              <c:numCache>
                <c:formatCode>0%</c:formatCode>
                <c:ptCount val="4"/>
                <c:pt idx="0">
                  <c:v>0.75</c:v>
                </c:pt>
                <c:pt idx="1">
                  <c:v>0.12</c:v>
                </c:pt>
                <c:pt idx="2">
                  <c:v>0.08</c:v>
                </c:pt>
                <c:pt idx="3">
                  <c:v>0.02</c:v>
                </c:pt>
              </c:numCache>
            </c:numRef>
          </c:val>
          <c:extLst>
            <c:ext xmlns:c16="http://schemas.microsoft.com/office/drawing/2014/chart" uri="{C3380CC4-5D6E-409C-BE32-E72D297353CC}">
              <c16:uniqueId val="{00000000-7F30-424E-A025-7292E966AD5D}"/>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G"/>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0.31129</cdr:x>
      <cdr:y>0.28</cdr:y>
    </cdr:from>
    <cdr:to>
      <cdr:x>0.36731</cdr:x>
      <cdr:y>0.67636</cdr:y>
    </cdr:to>
    <cdr:sp macro="" textlink="">
      <cdr:nvSpPr>
        <cdr:cNvPr id="2" name="TextBox 1">
          <a:extLst xmlns:a="http://schemas.openxmlformats.org/drawingml/2006/main">
            <a:ext uri="{FF2B5EF4-FFF2-40B4-BE49-F238E27FC236}">
              <a16:creationId xmlns:a16="http://schemas.microsoft.com/office/drawing/2014/main" id="{7A8AA69D-2369-003C-E319-2CBE4AC72849}"/>
            </a:ext>
          </a:extLst>
        </cdr:cNvPr>
        <cdr:cNvSpPr txBox="1"/>
      </cdr:nvSpPr>
      <cdr:spPr>
        <a:xfrm xmlns:a="http://schemas.openxmlformats.org/drawingml/2006/main">
          <a:off x="3690258" y="1676399"/>
          <a:ext cx="664029" cy="237308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NG" sz="1100" dirty="0"/>
        </a:p>
      </cdr:txBody>
    </cdr:sp>
  </cdr:relSizeAnchor>
  <cdr:relSizeAnchor xmlns:cdr="http://schemas.openxmlformats.org/drawingml/2006/chartDrawing">
    <cdr:from>
      <cdr:x>0.2521</cdr:x>
      <cdr:y>0.20792</cdr:y>
    </cdr:from>
    <cdr:to>
      <cdr:x>0.52768</cdr:x>
      <cdr:y>0.5429</cdr:y>
    </cdr:to>
    <cdr:sp macro="" textlink="">
      <cdr:nvSpPr>
        <cdr:cNvPr id="3" name="TextBox 2">
          <a:extLst xmlns:a="http://schemas.openxmlformats.org/drawingml/2006/main">
            <a:ext uri="{FF2B5EF4-FFF2-40B4-BE49-F238E27FC236}">
              <a16:creationId xmlns:a16="http://schemas.microsoft.com/office/drawing/2014/main" id="{31E79580-BE1B-7A4E-D2A8-B6ADFA4A9ABD}"/>
            </a:ext>
          </a:extLst>
        </cdr:cNvPr>
        <cdr:cNvSpPr txBox="1"/>
      </cdr:nvSpPr>
      <cdr:spPr>
        <a:xfrm xmlns:a="http://schemas.openxmlformats.org/drawingml/2006/main" rot="189756">
          <a:off x="2988565" y="1244873"/>
          <a:ext cx="3266869" cy="200553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NG" sz="1800" b="1" dirty="0">
              <a:solidFill>
                <a:schemeClr val="bg1">
                  <a:lumMod val="95000"/>
                  <a:lumOff val="5000"/>
                </a:schemeClr>
              </a:solidFill>
            </a:rPr>
            <a:t>ACADEMICS 70%</a:t>
          </a:r>
        </a:p>
        <a:p xmlns:a="http://schemas.openxmlformats.org/drawingml/2006/main">
          <a:r>
            <a:rPr lang="en-NG" sz="1800" b="1" dirty="0">
              <a:solidFill>
                <a:schemeClr val="bg1">
                  <a:lumMod val="95000"/>
                  <a:lumOff val="5000"/>
                </a:schemeClr>
              </a:solidFill>
            </a:rPr>
            <a:t>ACROSS PRIMARY</a:t>
          </a:r>
        </a:p>
        <a:p xmlns:a="http://schemas.openxmlformats.org/drawingml/2006/main">
          <a:r>
            <a:rPr lang="en-NG" sz="1800" b="1" dirty="0">
              <a:solidFill>
                <a:schemeClr val="bg1">
                  <a:lumMod val="95000"/>
                  <a:lumOff val="5000"/>
                </a:schemeClr>
              </a:solidFill>
            </a:rPr>
            <a:t>SECONDARY AND </a:t>
          </a:r>
        </a:p>
        <a:p xmlns:a="http://schemas.openxmlformats.org/drawingml/2006/main">
          <a:r>
            <a:rPr lang="en-NG" sz="1800" b="1" dirty="0">
              <a:solidFill>
                <a:schemeClr val="bg1">
                  <a:lumMod val="95000"/>
                  <a:lumOff val="5000"/>
                </a:schemeClr>
              </a:solidFill>
            </a:rPr>
            <a:t>TERTIARY </a:t>
          </a:r>
        </a:p>
        <a:p xmlns:a="http://schemas.openxmlformats.org/drawingml/2006/main">
          <a:r>
            <a:rPr lang="en-NG" sz="1800" b="1" dirty="0">
              <a:solidFill>
                <a:schemeClr val="bg1">
                  <a:lumMod val="95000"/>
                  <a:lumOff val="5000"/>
                </a:schemeClr>
              </a:solidFill>
            </a:rPr>
            <a:t>INSTITUITION</a:t>
          </a:r>
        </a:p>
        <a:p xmlns:a="http://schemas.openxmlformats.org/drawingml/2006/main">
          <a:endParaRPr lang="en-NG" sz="2000" b="1" dirty="0">
            <a:solidFill>
              <a:schemeClr val="bg1">
                <a:lumMod val="95000"/>
                <a:lumOff val="5000"/>
              </a:schemeClr>
            </a:solidFill>
          </a:endParaRPr>
        </a:p>
      </cdr:txBody>
    </cdr:sp>
  </cdr:relSizeAnchor>
  <cdr:relSizeAnchor xmlns:cdr="http://schemas.openxmlformats.org/drawingml/2006/chartDrawing">
    <cdr:from>
      <cdr:x>0.51943</cdr:x>
      <cdr:y>0.46649</cdr:y>
    </cdr:from>
    <cdr:to>
      <cdr:x>0.7176</cdr:x>
      <cdr:y>0.74575</cdr:y>
    </cdr:to>
    <cdr:sp macro="" textlink="">
      <cdr:nvSpPr>
        <cdr:cNvPr id="4" name="TextBox 3">
          <a:extLst xmlns:a="http://schemas.openxmlformats.org/drawingml/2006/main">
            <a:ext uri="{FF2B5EF4-FFF2-40B4-BE49-F238E27FC236}">
              <a16:creationId xmlns:a16="http://schemas.microsoft.com/office/drawing/2014/main" id="{95733500-A6E2-15E5-D3D0-7976D83DD170}"/>
            </a:ext>
          </a:extLst>
        </cdr:cNvPr>
        <cdr:cNvSpPr txBox="1"/>
      </cdr:nvSpPr>
      <cdr:spPr>
        <a:xfrm xmlns:a="http://schemas.openxmlformats.org/drawingml/2006/main" rot="268143">
          <a:off x="6157567" y="2792959"/>
          <a:ext cx="2349215" cy="1671929"/>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NG" sz="1600" b="1" dirty="0">
              <a:solidFill>
                <a:schemeClr val="tx1"/>
              </a:solidFill>
            </a:rPr>
            <a:t>SPORTS 30%</a:t>
          </a:r>
        </a:p>
        <a:p xmlns:a="http://schemas.openxmlformats.org/drawingml/2006/main">
          <a:r>
            <a:rPr lang="en-NG" sz="1600" b="1" dirty="0">
              <a:solidFill>
                <a:schemeClr val="tx1"/>
              </a:solidFill>
            </a:rPr>
            <a:t>ACROSS PRIMARY</a:t>
          </a:r>
        </a:p>
        <a:p xmlns:a="http://schemas.openxmlformats.org/drawingml/2006/main">
          <a:r>
            <a:rPr lang="en-NG" sz="1600" b="1" dirty="0">
              <a:solidFill>
                <a:schemeClr val="tx1"/>
              </a:solidFill>
            </a:rPr>
            <a:t>SECONDARY AND</a:t>
          </a:r>
        </a:p>
        <a:p xmlns:a="http://schemas.openxmlformats.org/drawingml/2006/main">
          <a:r>
            <a:rPr lang="en-NG" sz="1600" b="1" dirty="0">
              <a:solidFill>
                <a:schemeClr val="tx1"/>
              </a:solidFill>
            </a:rPr>
            <a:t>TERTIARY</a:t>
          </a:r>
        </a:p>
        <a:p xmlns:a="http://schemas.openxmlformats.org/drawingml/2006/main">
          <a:r>
            <a:rPr lang="en-NG" sz="1600" b="1" dirty="0">
              <a:solidFill>
                <a:schemeClr val="tx1"/>
              </a:solidFill>
            </a:rPr>
            <a:t>INSTITUTION</a:t>
          </a:r>
        </a:p>
      </cdr:txBody>
    </cdr:sp>
  </cdr:relSizeAnchor>
  <cdr:relSizeAnchor xmlns:cdr="http://schemas.openxmlformats.org/drawingml/2006/chartDrawing">
    <cdr:from>
      <cdr:x>0.02258</cdr:x>
      <cdr:y>0.03299</cdr:y>
    </cdr:from>
    <cdr:to>
      <cdr:x>0.29819</cdr:x>
      <cdr:y>0.28909</cdr:y>
    </cdr:to>
    <cdr:sp macro="" textlink="">
      <cdr:nvSpPr>
        <cdr:cNvPr id="6" name="TextBox 5">
          <a:extLst xmlns:a="http://schemas.openxmlformats.org/drawingml/2006/main">
            <a:ext uri="{FF2B5EF4-FFF2-40B4-BE49-F238E27FC236}">
              <a16:creationId xmlns:a16="http://schemas.microsoft.com/office/drawing/2014/main" id="{17A80232-4262-C29C-81D2-4C875EC76AE1}"/>
            </a:ext>
          </a:extLst>
        </cdr:cNvPr>
        <cdr:cNvSpPr txBox="1"/>
      </cdr:nvSpPr>
      <cdr:spPr>
        <a:xfrm xmlns:a="http://schemas.openxmlformats.org/drawingml/2006/main">
          <a:off x="267629" y="197535"/>
          <a:ext cx="3267308" cy="1533293"/>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NG" sz="1100" dirty="0"/>
        </a:p>
      </cdr:txBody>
    </cdr:sp>
  </cdr:relSizeAnchor>
  <cdr:relSizeAnchor xmlns:cdr="http://schemas.openxmlformats.org/drawingml/2006/chartDrawing">
    <cdr:from>
      <cdr:x>0.01975</cdr:x>
      <cdr:y>0.03113</cdr:y>
    </cdr:from>
    <cdr:to>
      <cdr:x>0.22952</cdr:x>
      <cdr:y>0.77055</cdr:y>
    </cdr:to>
    <cdr:sp macro="" textlink="">
      <cdr:nvSpPr>
        <cdr:cNvPr id="7" name="TextBox 6">
          <a:extLst xmlns:a="http://schemas.openxmlformats.org/drawingml/2006/main">
            <a:ext uri="{FF2B5EF4-FFF2-40B4-BE49-F238E27FC236}">
              <a16:creationId xmlns:a16="http://schemas.microsoft.com/office/drawing/2014/main" id="{8550627E-C57C-A3F9-3565-3E4AA52F30A4}"/>
            </a:ext>
          </a:extLst>
        </cdr:cNvPr>
        <cdr:cNvSpPr txBox="1"/>
      </cdr:nvSpPr>
      <cdr:spPr>
        <a:xfrm xmlns:a="http://schemas.openxmlformats.org/drawingml/2006/main">
          <a:off x="234176" y="186384"/>
          <a:ext cx="2486722" cy="4427034"/>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NG" sz="11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94D4D3-874D-7B41-8653-8271C685EB2A}" type="datetimeFigureOut">
              <a:rPr lang="en-NG" smtClean="0"/>
              <a:t>27/09/2024</a:t>
            </a:fld>
            <a:endParaRPr lang="en-N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B08C85-E21F-454B-AEE7-F8FF90C499CF}" type="slidenum">
              <a:rPr lang="en-NG" smtClean="0"/>
              <a:t>‹#›</a:t>
            </a:fld>
            <a:endParaRPr lang="en-NG"/>
          </a:p>
        </p:txBody>
      </p:sp>
    </p:spTree>
    <p:extLst>
      <p:ext uri="{BB962C8B-B14F-4D97-AF65-F5344CB8AC3E}">
        <p14:creationId xmlns:p14="http://schemas.microsoft.com/office/powerpoint/2010/main" val="2364215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Slide Number Placeholder 3"/>
          <p:cNvSpPr>
            <a:spLocks noGrp="1"/>
          </p:cNvSpPr>
          <p:nvPr>
            <p:ph type="sldNum" sz="quarter" idx="5"/>
          </p:nvPr>
        </p:nvSpPr>
        <p:spPr/>
        <p:txBody>
          <a:bodyPr/>
          <a:lstStyle/>
          <a:p>
            <a:fld id="{84B08C85-E21F-454B-AEE7-F8FF90C499CF}" type="slidenum">
              <a:rPr lang="en-NG" smtClean="0"/>
              <a:t>4</a:t>
            </a:fld>
            <a:endParaRPr lang="en-NG"/>
          </a:p>
        </p:txBody>
      </p:sp>
    </p:spTree>
    <p:extLst>
      <p:ext uri="{BB962C8B-B14F-4D97-AF65-F5344CB8AC3E}">
        <p14:creationId xmlns:p14="http://schemas.microsoft.com/office/powerpoint/2010/main" val="17311672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GB"/>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E7F21F5-0F56-1246-984E-7ABB82F76F41}" type="datetime1">
              <a:rPr lang="en-US" smtClean="0"/>
              <a:t>9/27/24</a:t>
            </a:fld>
            <a:endParaRPr lang="en-NG"/>
          </a:p>
        </p:txBody>
      </p:sp>
      <p:sp>
        <p:nvSpPr>
          <p:cNvPr id="5" name="Footer Placeholder 4"/>
          <p:cNvSpPr>
            <a:spLocks noGrp="1"/>
          </p:cNvSpPr>
          <p:nvPr>
            <p:ph type="ftr" sz="quarter" idx="11"/>
          </p:nvPr>
        </p:nvSpPr>
        <p:spPr/>
        <p:txBody>
          <a:bodyPr/>
          <a:lstStyle/>
          <a:p>
            <a:endParaRPr lang="en-NG"/>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3AA3E605-34F3-7E4B-8B22-45C5A686B7D2}" type="slidenum">
              <a:rPr lang="en-NG" smtClean="0"/>
              <a:t>‹#›</a:t>
            </a:fld>
            <a:endParaRPr lang="en-NG"/>
          </a:p>
        </p:txBody>
      </p:sp>
    </p:spTree>
    <p:extLst>
      <p:ext uri="{BB962C8B-B14F-4D97-AF65-F5344CB8AC3E}">
        <p14:creationId xmlns:p14="http://schemas.microsoft.com/office/powerpoint/2010/main" val="4203790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GB"/>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767C207F-56C3-6449-880B-DE341C0AF3FF}" type="datetime1">
              <a:rPr lang="en-US" smtClean="0"/>
              <a:t>9/27/24</a:t>
            </a:fld>
            <a:endParaRPr lang="en-NG"/>
          </a:p>
        </p:txBody>
      </p:sp>
      <p:sp>
        <p:nvSpPr>
          <p:cNvPr id="5" name="Footer Placeholder 4"/>
          <p:cNvSpPr>
            <a:spLocks noGrp="1"/>
          </p:cNvSpPr>
          <p:nvPr>
            <p:ph type="ftr" sz="quarter" idx="11"/>
          </p:nvPr>
        </p:nvSpPr>
        <p:spPr/>
        <p:txBody>
          <a:bodyPr/>
          <a:lstStyle/>
          <a:p>
            <a:endParaRPr lang="en-NG"/>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A3E605-34F3-7E4B-8B22-45C5A686B7D2}" type="slidenum">
              <a:rPr lang="en-NG" smtClean="0"/>
              <a:t>‹#›</a:t>
            </a:fld>
            <a:endParaRPr lang="en-NG"/>
          </a:p>
        </p:txBody>
      </p:sp>
    </p:spTree>
    <p:extLst>
      <p:ext uri="{BB962C8B-B14F-4D97-AF65-F5344CB8AC3E}">
        <p14:creationId xmlns:p14="http://schemas.microsoft.com/office/powerpoint/2010/main" val="3756112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GB"/>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514C5B7-BCE2-D14D-8D73-DCF6E35B6607}" type="datetime1">
              <a:rPr lang="en-US" smtClean="0"/>
              <a:t>9/27/24</a:t>
            </a:fld>
            <a:endParaRPr lang="en-NG"/>
          </a:p>
        </p:txBody>
      </p:sp>
      <p:sp>
        <p:nvSpPr>
          <p:cNvPr id="5" name="Footer Placeholder 4"/>
          <p:cNvSpPr>
            <a:spLocks noGrp="1"/>
          </p:cNvSpPr>
          <p:nvPr>
            <p:ph type="ftr" sz="quarter" idx="11"/>
          </p:nvPr>
        </p:nvSpPr>
        <p:spPr/>
        <p:txBody>
          <a:bodyPr/>
          <a:lstStyle/>
          <a:p>
            <a:endParaRPr lang="en-NG"/>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A3E605-34F3-7E4B-8B22-45C5A686B7D2}" type="slidenum">
              <a:rPr lang="en-NG" smtClean="0"/>
              <a:t>‹#›</a:t>
            </a:fld>
            <a:endParaRPr lang="en-NG"/>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9041121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GB"/>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GB"/>
              <a:t>Click to edit Master text styles</a:t>
            </a:r>
          </a:p>
        </p:txBody>
      </p:sp>
      <p:sp>
        <p:nvSpPr>
          <p:cNvPr id="5" name="Date Placeholder 4"/>
          <p:cNvSpPr>
            <a:spLocks noGrp="1"/>
          </p:cNvSpPr>
          <p:nvPr>
            <p:ph type="dt" sz="half" idx="10"/>
          </p:nvPr>
        </p:nvSpPr>
        <p:spPr/>
        <p:txBody>
          <a:bodyPr/>
          <a:lstStyle/>
          <a:p>
            <a:fld id="{709CA15B-024B-534B-943A-DE9196BA2E88}" type="datetime1">
              <a:rPr lang="en-US" smtClean="0"/>
              <a:t>9/27/24</a:t>
            </a:fld>
            <a:endParaRPr lang="en-NG"/>
          </a:p>
        </p:txBody>
      </p:sp>
      <p:sp>
        <p:nvSpPr>
          <p:cNvPr id="6" name="Footer Placeholder 5"/>
          <p:cNvSpPr>
            <a:spLocks noGrp="1"/>
          </p:cNvSpPr>
          <p:nvPr>
            <p:ph type="ftr" sz="quarter" idx="11"/>
          </p:nvPr>
        </p:nvSpPr>
        <p:spPr/>
        <p:txBody>
          <a:bodyPr/>
          <a:lstStyle/>
          <a:p>
            <a:endParaRPr lang="en-NG"/>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A3E605-34F3-7E4B-8B22-45C5A686B7D2}" type="slidenum">
              <a:rPr lang="en-NG" smtClean="0"/>
              <a:t>‹#›</a:t>
            </a:fld>
            <a:endParaRPr lang="en-NG"/>
          </a:p>
        </p:txBody>
      </p:sp>
    </p:spTree>
    <p:extLst>
      <p:ext uri="{BB962C8B-B14F-4D97-AF65-F5344CB8AC3E}">
        <p14:creationId xmlns:p14="http://schemas.microsoft.com/office/powerpoint/2010/main" val="10251765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GB"/>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GB"/>
              <a:t>Click to edit Master text styles</a:t>
            </a:r>
          </a:p>
        </p:txBody>
      </p:sp>
      <p:sp>
        <p:nvSpPr>
          <p:cNvPr id="5" name="Date Placeholder 4"/>
          <p:cNvSpPr>
            <a:spLocks noGrp="1"/>
          </p:cNvSpPr>
          <p:nvPr>
            <p:ph type="dt" sz="half" idx="10"/>
          </p:nvPr>
        </p:nvSpPr>
        <p:spPr/>
        <p:txBody>
          <a:bodyPr/>
          <a:lstStyle/>
          <a:p>
            <a:fld id="{149E06B3-EE78-7B46-A0FF-FEEC17C7F6AB}" type="datetime1">
              <a:rPr lang="en-US" smtClean="0"/>
              <a:t>9/27/24</a:t>
            </a:fld>
            <a:endParaRPr lang="en-NG"/>
          </a:p>
        </p:txBody>
      </p:sp>
      <p:sp>
        <p:nvSpPr>
          <p:cNvPr id="6" name="Footer Placeholder 5"/>
          <p:cNvSpPr>
            <a:spLocks noGrp="1"/>
          </p:cNvSpPr>
          <p:nvPr>
            <p:ph type="ftr" sz="quarter" idx="11"/>
          </p:nvPr>
        </p:nvSpPr>
        <p:spPr/>
        <p:txBody>
          <a:bodyPr/>
          <a:lstStyle/>
          <a:p>
            <a:endParaRPr lang="en-NG"/>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A3E605-34F3-7E4B-8B22-45C5A686B7D2}" type="slidenum">
              <a:rPr lang="en-NG" smtClean="0"/>
              <a:t>‹#›</a:t>
            </a:fld>
            <a:endParaRPr lang="en-NG"/>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9493729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GB"/>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GB"/>
              <a:t>Click to edit Master text styles</a:t>
            </a:r>
          </a:p>
        </p:txBody>
      </p:sp>
      <p:sp>
        <p:nvSpPr>
          <p:cNvPr id="5" name="Date Placeholder 4"/>
          <p:cNvSpPr>
            <a:spLocks noGrp="1"/>
          </p:cNvSpPr>
          <p:nvPr>
            <p:ph type="dt" sz="half" idx="10"/>
          </p:nvPr>
        </p:nvSpPr>
        <p:spPr/>
        <p:txBody>
          <a:bodyPr/>
          <a:lstStyle/>
          <a:p>
            <a:fld id="{4E0D90EF-6109-1743-A0CA-F1FF25A503E1}" type="datetime1">
              <a:rPr lang="en-US" smtClean="0"/>
              <a:t>9/27/24</a:t>
            </a:fld>
            <a:endParaRPr lang="en-NG"/>
          </a:p>
        </p:txBody>
      </p:sp>
      <p:sp>
        <p:nvSpPr>
          <p:cNvPr id="6" name="Footer Placeholder 5"/>
          <p:cNvSpPr>
            <a:spLocks noGrp="1"/>
          </p:cNvSpPr>
          <p:nvPr>
            <p:ph type="ftr" sz="quarter" idx="11"/>
          </p:nvPr>
        </p:nvSpPr>
        <p:spPr/>
        <p:txBody>
          <a:bodyPr/>
          <a:lstStyle/>
          <a:p>
            <a:endParaRPr lang="en-NG"/>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A3E605-34F3-7E4B-8B22-45C5A686B7D2}" type="slidenum">
              <a:rPr lang="en-NG" smtClean="0"/>
              <a:t>‹#›</a:t>
            </a:fld>
            <a:endParaRPr lang="en-NG"/>
          </a:p>
        </p:txBody>
      </p:sp>
    </p:spTree>
    <p:extLst>
      <p:ext uri="{BB962C8B-B14F-4D97-AF65-F5344CB8AC3E}">
        <p14:creationId xmlns:p14="http://schemas.microsoft.com/office/powerpoint/2010/main" val="10003660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9521E6F-1CC8-FD4B-9CF7-B59DAEEC2A46}" type="datetime1">
              <a:rPr lang="en-US" smtClean="0"/>
              <a:t>9/27/24</a:t>
            </a:fld>
            <a:endParaRPr lang="en-NG"/>
          </a:p>
        </p:txBody>
      </p:sp>
      <p:sp>
        <p:nvSpPr>
          <p:cNvPr id="5" name="Footer Placeholder 4"/>
          <p:cNvSpPr>
            <a:spLocks noGrp="1"/>
          </p:cNvSpPr>
          <p:nvPr>
            <p:ph type="ftr" sz="quarter" idx="11"/>
          </p:nvPr>
        </p:nvSpPr>
        <p:spPr/>
        <p:txBody>
          <a:bodyPr/>
          <a:lstStyle/>
          <a:p>
            <a:endParaRPr lang="en-NG"/>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A3E605-34F3-7E4B-8B22-45C5A686B7D2}" type="slidenum">
              <a:rPr lang="en-NG" smtClean="0"/>
              <a:t>‹#›</a:t>
            </a:fld>
            <a:endParaRPr lang="en-NG"/>
          </a:p>
        </p:txBody>
      </p:sp>
    </p:spTree>
    <p:extLst>
      <p:ext uri="{BB962C8B-B14F-4D97-AF65-F5344CB8AC3E}">
        <p14:creationId xmlns:p14="http://schemas.microsoft.com/office/powerpoint/2010/main" val="19859944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7FEF80D-5367-D447-8303-B0D7436D9332}" type="datetime1">
              <a:rPr lang="en-US" smtClean="0"/>
              <a:t>9/27/24</a:t>
            </a:fld>
            <a:endParaRPr lang="en-NG"/>
          </a:p>
        </p:txBody>
      </p:sp>
      <p:sp>
        <p:nvSpPr>
          <p:cNvPr id="5" name="Footer Placeholder 4"/>
          <p:cNvSpPr>
            <a:spLocks noGrp="1"/>
          </p:cNvSpPr>
          <p:nvPr>
            <p:ph type="ftr" sz="quarter" idx="11"/>
          </p:nvPr>
        </p:nvSpPr>
        <p:spPr/>
        <p:txBody>
          <a:bodyPr/>
          <a:lstStyle/>
          <a:p>
            <a:endParaRPr lang="en-NG"/>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A3E605-34F3-7E4B-8B22-45C5A686B7D2}" type="slidenum">
              <a:rPr lang="en-NG" smtClean="0"/>
              <a:t>‹#›</a:t>
            </a:fld>
            <a:endParaRPr lang="en-NG"/>
          </a:p>
        </p:txBody>
      </p:sp>
    </p:spTree>
    <p:extLst>
      <p:ext uri="{BB962C8B-B14F-4D97-AF65-F5344CB8AC3E}">
        <p14:creationId xmlns:p14="http://schemas.microsoft.com/office/powerpoint/2010/main" val="540593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GB"/>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8B0E879-0456-C44B-8319-CD7DEAB9518A}" type="datetime1">
              <a:rPr lang="en-US" smtClean="0"/>
              <a:t>9/27/24</a:t>
            </a:fld>
            <a:endParaRPr lang="en-NG"/>
          </a:p>
        </p:txBody>
      </p:sp>
      <p:sp>
        <p:nvSpPr>
          <p:cNvPr id="5" name="Footer Placeholder 4"/>
          <p:cNvSpPr>
            <a:spLocks noGrp="1"/>
          </p:cNvSpPr>
          <p:nvPr>
            <p:ph type="ftr" sz="quarter" idx="11"/>
          </p:nvPr>
        </p:nvSpPr>
        <p:spPr/>
        <p:txBody>
          <a:bodyPr/>
          <a:lstStyle/>
          <a:p>
            <a:endParaRPr lang="en-NG"/>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A3E605-34F3-7E4B-8B22-45C5A686B7D2}" type="slidenum">
              <a:rPr lang="en-NG" smtClean="0"/>
              <a:t>‹#›</a:t>
            </a:fld>
            <a:endParaRPr lang="en-NG"/>
          </a:p>
        </p:txBody>
      </p:sp>
    </p:spTree>
    <p:extLst>
      <p:ext uri="{BB962C8B-B14F-4D97-AF65-F5344CB8AC3E}">
        <p14:creationId xmlns:p14="http://schemas.microsoft.com/office/powerpoint/2010/main" val="2631930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656E873-DEC1-D84B-816F-8DE560AA73DD}" type="datetime1">
              <a:rPr lang="en-US" smtClean="0"/>
              <a:t>9/27/24</a:t>
            </a:fld>
            <a:endParaRPr lang="en-NG"/>
          </a:p>
        </p:txBody>
      </p:sp>
      <p:sp>
        <p:nvSpPr>
          <p:cNvPr id="5" name="Footer Placeholder 4"/>
          <p:cNvSpPr>
            <a:spLocks noGrp="1"/>
          </p:cNvSpPr>
          <p:nvPr>
            <p:ph type="ftr" sz="quarter" idx="11"/>
          </p:nvPr>
        </p:nvSpPr>
        <p:spPr/>
        <p:txBody>
          <a:bodyPr/>
          <a:lstStyle/>
          <a:p>
            <a:endParaRPr lang="en-NG"/>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A3E605-34F3-7E4B-8B22-45C5A686B7D2}" type="slidenum">
              <a:rPr lang="en-NG" smtClean="0"/>
              <a:t>‹#›</a:t>
            </a:fld>
            <a:endParaRPr lang="en-NG"/>
          </a:p>
        </p:txBody>
      </p:sp>
    </p:spTree>
    <p:extLst>
      <p:ext uri="{BB962C8B-B14F-4D97-AF65-F5344CB8AC3E}">
        <p14:creationId xmlns:p14="http://schemas.microsoft.com/office/powerpoint/2010/main" val="2166520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F3DA2BB-1DB1-5F4D-ABAA-924AE5C9CF9A}" type="datetime1">
              <a:rPr lang="en-US" smtClean="0"/>
              <a:t>9/27/24</a:t>
            </a:fld>
            <a:endParaRPr lang="en-NG"/>
          </a:p>
        </p:txBody>
      </p:sp>
      <p:sp>
        <p:nvSpPr>
          <p:cNvPr id="6" name="Footer Placeholder 5"/>
          <p:cNvSpPr>
            <a:spLocks noGrp="1"/>
          </p:cNvSpPr>
          <p:nvPr>
            <p:ph type="ftr" sz="quarter" idx="11"/>
          </p:nvPr>
        </p:nvSpPr>
        <p:spPr/>
        <p:txBody>
          <a:bodyPr/>
          <a:lstStyle/>
          <a:p>
            <a:endParaRPr lang="en-NG"/>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3AA3E605-34F3-7E4B-8B22-45C5A686B7D2}" type="slidenum">
              <a:rPr lang="en-NG" smtClean="0"/>
              <a:t>‹#›</a:t>
            </a:fld>
            <a:endParaRPr lang="en-NG"/>
          </a:p>
        </p:txBody>
      </p:sp>
    </p:spTree>
    <p:extLst>
      <p:ext uri="{BB962C8B-B14F-4D97-AF65-F5344CB8AC3E}">
        <p14:creationId xmlns:p14="http://schemas.microsoft.com/office/powerpoint/2010/main" val="3209123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DF2500B9-1668-E249-8C78-B37C4B8C3038}" type="datetime1">
              <a:rPr lang="en-US" smtClean="0"/>
              <a:t>9/27/24</a:t>
            </a:fld>
            <a:endParaRPr lang="en-NG"/>
          </a:p>
        </p:txBody>
      </p:sp>
      <p:sp>
        <p:nvSpPr>
          <p:cNvPr id="8" name="Footer Placeholder 7"/>
          <p:cNvSpPr>
            <a:spLocks noGrp="1"/>
          </p:cNvSpPr>
          <p:nvPr>
            <p:ph type="ftr" sz="quarter" idx="11"/>
          </p:nvPr>
        </p:nvSpPr>
        <p:spPr/>
        <p:txBody>
          <a:bodyPr/>
          <a:lstStyle/>
          <a:p>
            <a:endParaRPr lang="en-NG"/>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AA3E605-34F3-7E4B-8B22-45C5A686B7D2}" type="slidenum">
              <a:rPr lang="en-NG" smtClean="0"/>
              <a:t>‹#›</a:t>
            </a:fld>
            <a:endParaRPr lang="en-NG"/>
          </a:p>
        </p:txBody>
      </p:sp>
    </p:spTree>
    <p:extLst>
      <p:ext uri="{BB962C8B-B14F-4D97-AF65-F5344CB8AC3E}">
        <p14:creationId xmlns:p14="http://schemas.microsoft.com/office/powerpoint/2010/main" val="4208290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AA642D8-C794-884B-8B91-1F4CE2C7E805}" type="datetime1">
              <a:rPr lang="en-US" smtClean="0"/>
              <a:t>9/27/24</a:t>
            </a:fld>
            <a:endParaRPr lang="en-NG"/>
          </a:p>
        </p:txBody>
      </p:sp>
      <p:sp>
        <p:nvSpPr>
          <p:cNvPr id="4" name="Footer Placeholder 3"/>
          <p:cNvSpPr>
            <a:spLocks noGrp="1"/>
          </p:cNvSpPr>
          <p:nvPr>
            <p:ph type="ftr" sz="quarter" idx="11"/>
          </p:nvPr>
        </p:nvSpPr>
        <p:spPr/>
        <p:txBody>
          <a:bodyPr/>
          <a:lstStyle/>
          <a:p>
            <a:endParaRPr lang="en-NG"/>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AA3E605-34F3-7E4B-8B22-45C5A686B7D2}" type="slidenum">
              <a:rPr lang="en-NG" smtClean="0"/>
              <a:t>‹#›</a:t>
            </a:fld>
            <a:endParaRPr lang="en-NG"/>
          </a:p>
        </p:txBody>
      </p:sp>
    </p:spTree>
    <p:extLst>
      <p:ext uri="{BB962C8B-B14F-4D97-AF65-F5344CB8AC3E}">
        <p14:creationId xmlns:p14="http://schemas.microsoft.com/office/powerpoint/2010/main" val="2016295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1E43BB-C83C-C846-8430-BF9B5D7C53E2}" type="datetime1">
              <a:rPr lang="en-US" smtClean="0"/>
              <a:t>9/27/24</a:t>
            </a:fld>
            <a:endParaRPr lang="en-NG"/>
          </a:p>
        </p:txBody>
      </p:sp>
      <p:sp>
        <p:nvSpPr>
          <p:cNvPr id="3" name="Footer Placeholder 2"/>
          <p:cNvSpPr>
            <a:spLocks noGrp="1"/>
          </p:cNvSpPr>
          <p:nvPr>
            <p:ph type="ftr" sz="quarter" idx="11"/>
          </p:nvPr>
        </p:nvSpPr>
        <p:spPr/>
        <p:txBody>
          <a:bodyPr/>
          <a:lstStyle/>
          <a:p>
            <a:endParaRPr lang="en-NG"/>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AA3E605-34F3-7E4B-8B22-45C5A686B7D2}" type="slidenum">
              <a:rPr lang="en-NG" smtClean="0"/>
              <a:t>‹#›</a:t>
            </a:fld>
            <a:endParaRPr lang="en-NG"/>
          </a:p>
        </p:txBody>
      </p:sp>
    </p:spTree>
    <p:extLst>
      <p:ext uri="{BB962C8B-B14F-4D97-AF65-F5344CB8AC3E}">
        <p14:creationId xmlns:p14="http://schemas.microsoft.com/office/powerpoint/2010/main" val="3307001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GB"/>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0B923A8B-CAA8-1143-AE4F-6E140BCB37C3}" type="datetime1">
              <a:rPr lang="en-US" smtClean="0"/>
              <a:t>9/27/24</a:t>
            </a:fld>
            <a:endParaRPr lang="en-NG"/>
          </a:p>
        </p:txBody>
      </p:sp>
      <p:sp>
        <p:nvSpPr>
          <p:cNvPr id="6" name="Footer Placeholder 5"/>
          <p:cNvSpPr>
            <a:spLocks noGrp="1"/>
          </p:cNvSpPr>
          <p:nvPr>
            <p:ph type="ftr" sz="quarter" idx="11"/>
          </p:nvPr>
        </p:nvSpPr>
        <p:spPr/>
        <p:txBody>
          <a:bodyPr/>
          <a:lstStyle/>
          <a:p>
            <a:endParaRPr lang="en-NG"/>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AA3E605-34F3-7E4B-8B22-45C5A686B7D2}" type="slidenum">
              <a:rPr lang="en-NG" smtClean="0"/>
              <a:t>‹#›</a:t>
            </a:fld>
            <a:endParaRPr lang="en-NG"/>
          </a:p>
        </p:txBody>
      </p:sp>
    </p:spTree>
    <p:extLst>
      <p:ext uri="{BB962C8B-B14F-4D97-AF65-F5344CB8AC3E}">
        <p14:creationId xmlns:p14="http://schemas.microsoft.com/office/powerpoint/2010/main" val="2455960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D05853F-EA94-F94D-89A8-D08D2F3C7883}" type="datetime1">
              <a:rPr lang="en-US" smtClean="0"/>
              <a:t>9/27/24</a:t>
            </a:fld>
            <a:endParaRPr lang="en-NG"/>
          </a:p>
        </p:txBody>
      </p:sp>
      <p:sp>
        <p:nvSpPr>
          <p:cNvPr id="6" name="Footer Placeholder 5"/>
          <p:cNvSpPr>
            <a:spLocks noGrp="1"/>
          </p:cNvSpPr>
          <p:nvPr>
            <p:ph type="ftr" sz="quarter" idx="11"/>
          </p:nvPr>
        </p:nvSpPr>
        <p:spPr/>
        <p:txBody>
          <a:bodyPr/>
          <a:lstStyle/>
          <a:p>
            <a:endParaRPr lang="en-NG"/>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A3E605-34F3-7E4B-8B22-45C5A686B7D2}" type="slidenum">
              <a:rPr lang="en-NG" smtClean="0"/>
              <a:t>‹#›</a:t>
            </a:fld>
            <a:endParaRPr lang="en-NG"/>
          </a:p>
        </p:txBody>
      </p:sp>
    </p:spTree>
    <p:extLst>
      <p:ext uri="{BB962C8B-B14F-4D97-AF65-F5344CB8AC3E}">
        <p14:creationId xmlns:p14="http://schemas.microsoft.com/office/powerpoint/2010/main" val="1780391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CC0C73E3-05DC-DC4B-B245-A6087E9496C0}" type="datetime1">
              <a:rPr lang="en-US" smtClean="0"/>
              <a:t>9/27/24</a:t>
            </a:fld>
            <a:endParaRPr lang="en-NG"/>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NG"/>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3AA3E605-34F3-7E4B-8B22-45C5A686B7D2}" type="slidenum">
              <a:rPr lang="en-NG" smtClean="0"/>
              <a:t>‹#›</a:t>
            </a:fld>
            <a:endParaRPr lang="en-NG"/>
          </a:p>
        </p:txBody>
      </p:sp>
    </p:spTree>
    <p:extLst>
      <p:ext uri="{BB962C8B-B14F-4D97-AF65-F5344CB8AC3E}">
        <p14:creationId xmlns:p14="http://schemas.microsoft.com/office/powerpoint/2010/main" val="1042827774"/>
      </p:ext>
    </p:extLst>
  </p:cSld>
  <p:clrMap bg1="lt1" tx1="dk1" bg2="lt2" tx2="dk2" accent1="accent1" accent2="accent2" accent3="accent3" accent4="accent4" accent5="accent5" accent6="accent6" hlink="hlink" folHlink="folHlink"/>
  <p:sldLayoutIdLst>
    <p:sldLayoutId id="2147484471" r:id="rId1"/>
    <p:sldLayoutId id="2147484472" r:id="rId2"/>
    <p:sldLayoutId id="2147484473" r:id="rId3"/>
    <p:sldLayoutId id="2147484474" r:id="rId4"/>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E76B6-F186-3024-74F5-FE9DDEABAC20}"/>
              </a:ext>
            </a:extLst>
          </p:cNvPr>
          <p:cNvSpPr>
            <a:spLocks noGrp="1"/>
          </p:cNvSpPr>
          <p:nvPr>
            <p:ph type="ctrTitle"/>
          </p:nvPr>
        </p:nvSpPr>
        <p:spPr>
          <a:xfrm>
            <a:off x="386930" y="528917"/>
            <a:ext cx="11418140" cy="946418"/>
          </a:xfrm>
        </p:spPr>
        <p:txBody>
          <a:bodyPr>
            <a:noAutofit/>
          </a:bodyPr>
          <a:lstStyle/>
          <a:p>
            <a:pPr algn="ctr">
              <a:lnSpc>
                <a:spcPct val="100000"/>
              </a:lnSpc>
            </a:pPr>
            <a:r>
              <a:rPr lang="en-US" sz="6600" b="1" dirty="0">
                <a:effectLst/>
                <a:ea typeface="Calibri" panose="020F0502020204030204" pitchFamily="34" charset="0"/>
                <a:cs typeface="Times New Roman" panose="02020603050405020304" pitchFamily="18" charset="0"/>
              </a:rPr>
              <a:t>PROJECT DEFENSE</a:t>
            </a:r>
            <a:endParaRPr lang="en-NG" sz="6600" dirty="0"/>
          </a:p>
        </p:txBody>
      </p:sp>
      <p:sp>
        <p:nvSpPr>
          <p:cNvPr id="5" name="Slide Number Placeholder 4">
            <a:extLst>
              <a:ext uri="{FF2B5EF4-FFF2-40B4-BE49-F238E27FC236}">
                <a16:creationId xmlns:a16="http://schemas.microsoft.com/office/drawing/2014/main" id="{48BEFECC-8A0A-0D68-535A-4F4C7877856B}"/>
              </a:ext>
            </a:extLst>
          </p:cNvPr>
          <p:cNvSpPr>
            <a:spLocks noGrp="1"/>
          </p:cNvSpPr>
          <p:nvPr>
            <p:ph type="sldNum" sz="quarter" idx="12"/>
          </p:nvPr>
        </p:nvSpPr>
        <p:spPr/>
        <p:txBody>
          <a:bodyPr/>
          <a:lstStyle/>
          <a:p>
            <a:fld id="{3AA3E605-34F3-7E4B-8B22-45C5A686B7D2}" type="slidenum">
              <a:rPr lang="en-NG" smtClean="0"/>
              <a:t>1</a:t>
            </a:fld>
            <a:endParaRPr lang="en-NG"/>
          </a:p>
        </p:txBody>
      </p:sp>
      <p:sp>
        <p:nvSpPr>
          <p:cNvPr id="3" name="Title 1">
            <a:extLst>
              <a:ext uri="{FF2B5EF4-FFF2-40B4-BE49-F238E27FC236}">
                <a16:creationId xmlns:a16="http://schemas.microsoft.com/office/drawing/2014/main" id="{CC0189E8-4A27-3B33-D613-2D3846127CF7}"/>
              </a:ext>
            </a:extLst>
          </p:cNvPr>
          <p:cNvSpPr txBox="1">
            <a:spLocks/>
          </p:cNvSpPr>
          <p:nvPr/>
        </p:nvSpPr>
        <p:spPr>
          <a:xfrm>
            <a:off x="386930" y="2026023"/>
            <a:ext cx="11418140" cy="3756212"/>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200000"/>
              </a:lnSpc>
            </a:pPr>
            <a:r>
              <a:rPr lang="en-US" sz="3200" b="1" dirty="0">
                <a:ea typeface="Calibri" panose="020F0502020204030204" pitchFamily="34" charset="0"/>
                <a:cs typeface="Times New Roman" panose="02020603050405020304" pitchFamily="18" charset="0"/>
              </a:rPr>
              <a:t>BY </a:t>
            </a:r>
          </a:p>
          <a:p>
            <a:pPr algn="ctr">
              <a:lnSpc>
                <a:spcPct val="200000"/>
              </a:lnSpc>
            </a:pPr>
            <a:r>
              <a:rPr lang="en-US" sz="3200" b="1" dirty="0">
                <a:ea typeface="Calibri" panose="020F0502020204030204" pitchFamily="34" charset="0"/>
                <a:cs typeface="Times New Roman" panose="02020603050405020304" pitchFamily="18" charset="0"/>
              </a:rPr>
              <a:t>MAJI Emmanuel Simon</a:t>
            </a:r>
          </a:p>
          <a:p>
            <a:pPr algn="ctr">
              <a:lnSpc>
                <a:spcPct val="200000"/>
              </a:lnSpc>
            </a:pPr>
            <a:r>
              <a:rPr lang="en-US" sz="3200" b="1" dirty="0">
                <a:cs typeface="Times New Roman" panose="02020603050405020304" pitchFamily="18" charset="0"/>
              </a:rPr>
              <a:t>2017/1/68562CT</a:t>
            </a:r>
          </a:p>
          <a:p>
            <a:pPr algn="ctr">
              <a:lnSpc>
                <a:spcPct val="200000"/>
              </a:lnSpc>
            </a:pPr>
            <a:r>
              <a:rPr lang="en-US" sz="3200" b="1" dirty="0">
                <a:cs typeface="Times New Roman" panose="02020603050405020304" pitchFamily="18" charset="0"/>
              </a:rPr>
              <a:t>Project Supervisor: Dr. </a:t>
            </a:r>
            <a:r>
              <a:rPr lang="en-US" sz="3200" b="1" dirty="0" err="1">
                <a:cs typeface="Times New Roman" panose="02020603050405020304" pitchFamily="18" charset="0"/>
              </a:rPr>
              <a:t>Oluwaseun</a:t>
            </a:r>
            <a:r>
              <a:rPr lang="en-US" sz="3200" b="1" dirty="0">
                <a:cs typeface="Times New Roman" panose="02020603050405020304" pitchFamily="18" charset="0"/>
              </a:rPr>
              <a:t> A. </a:t>
            </a:r>
            <a:r>
              <a:rPr lang="en-US" sz="3200" b="1" dirty="0" err="1">
                <a:cs typeface="Times New Roman" panose="02020603050405020304" pitchFamily="18" charset="0"/>
              </a:rPr>
              <a:t>Ojerinde</a:t>
            </a:r>
            <a:endParaRPr lang="en-NG" sz="3200" dirty="0"/>
          </a:p>
        </p:txBody>
      </p:sp>
    </p:spTree>
    <p:extLst>
      <p:ext uri="{BB962C8B-B14F-4D97-AF65-F5344CB8AC3E}">
        <p14:creationId xmlns:p14="http://schemas.microsoft.com/office/powerpoint/2010/main" val="593835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0C3B0-AF22-8B83-7F94-7011ADDDC161}"/>
              </a:ext>
            </a:extLst>
          </p:cNvPr>
          <p:cNvSpPr>
            <a:spLocks noGrp="1"/>
          </p:cNvSpPr>
          <p:nvPr>
            <p:ph type="title"/>
          </p:nvPr>
        </p:nvSpPr>
        <p:spPr>
          <a:xfrm>
            <a:off x="1765610" y="494843"/>
            <a:ext cx="8911687" cy="1280890"/>
          </a:xfrm>
        </p:spPr>
        <p:txBody>
          <a:bodyPr>
            <a:normAutofit/>
          </a:bodyPr>
          <a:lstStyle/>
          <a:p>
            <a:r>
              <a:rPr lang="en-GB" sz="4800" b="1" dirty="0">
                <a:effectLst/>
                <a:latin typeface="+mn-lt"/>
                <a:ea typeface="Times New Roman" panose="02020603050405020304" pitchFamily="18" charset="0"/>
              </a:rPr>
              <a:t>SIGNIFICANCE OF THE STUDY</a:t>
            </a:r>
            <a:r>
              <a:rPr lang="en-NG" sz="4800" dirty="0">
                <a:effectLst/>
                <a:latin typeface="+mn-lt"/>
              </a:rPr>
              <a:t> </a:t>
            </a:r>
            <a:endParaRPr lang="en-NG" sz="4800" dirty="0">
              <a:latin typeface="+mn-lt"/>
            </a:endParaRPr>
          </a:p>
        </p:txBody>
      </p:sp>
      <p:sp useBgFill="1">
        <p:nvSpPr>
          <p:cNvPr id="4" name="Content Placeholder 2">
            <a:extLst>
              <a:ext uri="{FF2B5EF4-FFF2-40B4-BE49-F238E27FC236}">
                <a16:creationId xmlns:a16="http://schemas.microsoft.com/office/drawing/2014/main" id="{359F7E8D-F57B-A18C-E8FC-97D72B778F11}"/>
              </a:ext>
            </a:extLst>
          </p:cNvPr>
          <p:cNvSpPr>
            <a:spLocks noGrp="1"/>
          </p:cNvSpPr>
          <p:nvPr>
            <p:ph idx="1"/>
          </p:nvPr>
        </p:nvSpPr>
        <p:spPr>
          <a:xfrm>
            <a:off x="1130073" y="1655990"/>
            <a:ext cx="10553700" cy="4562314"/>
          </a:xfrm>
        </p:spPr>
        <p:txBody>
          <a:bodyPr>
            <a:noAutofit/>
          </a:bodyPr>
          <a:lstStyle/>
          <a:p>
            <a:pPr>
              <a:lnSpc>
                <a:spcPct val="200000"/>
              </a:lnSpc>
            </a:pPr>
            <a:r>
              <a:rPr lang="en-US" sz="2800" dirty="0">
                <a:effectLst/>
                <a:latin typeface="+mn-lt"/>
                <a:ea typeface="Times New Roman" panose="02020603050405020304" pitchFamily="18" charset="0"/>
              </a:rPr>
              <a:t>The significance of this study encompasses a major set back in Nigeria, Poverty. </a:t>
            </a:r>
            <a:r>
              <a:rPr lang="en-NG" sz="2800" dirty="0">
                <a:latin typeface="+mn-lt"/>
              </a:rPr>
              <a:t>T</a:t>
            </a:r>
            <a:r>
              <a:rPr lang="en-GB" sz="2800" dirty="0">
                <a:latin typeface="+mn-lt"/>
              </a:rPr>
              <a:t>h</a:t>
            </a:r>
            <a:r>
              <a:rPr lang="en-NG" sz="2800" dirty="0">
                <a:latin typeface="+mn-lt"/>
              </a:rPr>
              <a:t>is project is expected to give visibilty and opportunity to t</a:t>
            </a:r>
            <a:r>
              <a:rPr lang="en-GB" sz="2800" dirty="0">
                <a:latin typeface="+mn-lt"/>
              </a:rPr>
              <a:t>h</a:t>
            </a:r>
            <a:r>
              <a:rPr lang="en-NG" sz="2800" dirty="0">
                <a:latin typeface="+mn-lt"/>
              </a:rPr>
              <a:t>e less privelegde and the average talented athlete to showcase their skills and talents to be given proper acknowlegements. </a:t>
            </a:r>
          </a:p>
        </p:txBody>
      </p:sp>
      <p:sp>
        <p:nvSpPr>
          <p:cNvPr id="6" name="Slide Number Placeholder 5">
            <a:extLst>
              <a:ext uri="{FF2B5EF4-FFF2-40B4-BE49-F238E27FC236}">
                <a16:creationId xmlns:a16="http://schemas.microsoft.com/office/drawing/2014/main" id="{7C9D136C-3DC2-7067-0616-B00E37D9F82F}"/>
              </a:ext>
            </a:extLst>
          </p:cNvPr>
          <p:cNvSpPr>
            <a:spLocks noGrp="1"/>
          </p:cNvSpPr>
          <p:nvPr>
            <p:ph type="sldNum" sz="quarter" idx="12"/>
          </p:nvPr>
        </p:nvSpPr>
        <p:spPr/>
        <p:txBody>
          <a:bodyPr/>
          <a:lstStyle/>
          <a:p>
            <a:fld id="{3AA3E605-34F3-7E4B-8B22-45C5A686B7D2}" type="slidenum">
              <a:rPr lang="en-NG" smtClean="0"/>
              <a:t>10</a:t>
            </a:fld>
            <a:endParaRPr lang="en-NG"/>
          </a:p>
        </p:txBody>
      </p:sp>
    </p:spTree>
    <p:extLst>
      <p:ext uri="{BB962C8B-B14F-4D97-AF65-F5344CB8AC3E}">
        <p14:creationId xmlns:p14="http://schemas.microsoft.com/office/powerpoint/2010/main" val="10260825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0C3B0-AF22-8B83-7F94-7011ADDDC161}"/>
              </a:ext>
            </a:extLst>
          </p:cNvPr>
          <p:cNvSpPr>
            <a:spLocks noGrp="1"/>
          </p:cNvSpPr>
          <p:nvPr>
            <p:ph type="title"/>
          </p:nvPr>
        </p:nvSpPr>
        <p:spPr>
          <a:xfrm>
            <a:off x="2233696" y="480143"/>
            <a:ext cx="8911687" cy="1280890"/>
          </a:xfrm>
        </p:spPr>
        <p:txBody>
          <a:bodyPr>
            <a:normAutofit/>
          </a:bodyPr>
          <a:lstStyle/>
          <a:p>
            <a:r>
              <a:rPr lang="en-GB" sz="4800" b="1" dirty="0">
                <a:effectLst/>
                <a:latin typeface="+mn-lt"/>
                <a:ea typeface="Times New Roman" panose="02020603050405020304" pitchFamily="18" charset="0"/>
              </a:rPr>
              <a:t>SCOPES AND LIMITATIONS </a:t>
            </a:r>
            <a:endParaRPr lang="en-NG" sz="4800" dirty="0">
              <a:latin typeface="+mn-lt"/>
            </a:endParaRPr>
          </a:p>
        </p:txBody>
      </p:sp>
      <p:sp useBgFill="1">
        <p:nvSpPr>
          <p:cNvPr id="4" name="Content Placeholder 2">
            <a:extLst>
              <a:ext uri="{FF2B5EF4-FFF2-40B4-BE49-F238E27FC236}">
                <a16:creationId xmlns:a16="http://schemas.microsoft.com/office/drawing/2014/main" id="{359F7E8D-F57B-A18C-E8FC-97D72B778F11}"/>
              </a:ext>
            </a:extLst>
          </p:cNvPr>
          <p:cNvSpPr>
            <a:spLocks noGrp="1"/>
          </p:cNvSpPr>
          <p:nvPr>
            <p:ph idx="1"/>
          </p:nvPr>
        </p:nvSpPr>
        <p:spPr>
          <a:xfrm>
            <a:off x="1081399" y="1925725"/>
            <a:ext cx="10553700" cy="4094715"/>
          </a:xfrm>
        </p:spPr>
        <p:txBody>
          <a:bodyPr>
            <a:noAutofit/>
          </a:bodyPr>
          <a:lstStyle/>
          <a:p>
            <a:pPr marL="0" indent="0">
              <a:buNone/>
            </a:pPr>
            <a:r>
              <a:rPr lang="en-GB" sz="2800" b="1" dirty="0">
                <a:effectLst/>
                <a:latin typeface="+mn-lt"/>
                <a:ea typeface="Times New Roman" panose="02020603050405020304" pitchFamily="18" charset="0"/>
              </a:rPr>
              <a:t>SCOPES:</a:t>
            </a:r>
          </a:p>
          <a:p>
            <a:pPr>
              <a:lnSpc>
                <a:spcPct val="150000"/>
              </a:lnSpc>
            </a:pPr>
            <a:r>
              <a:rPr lang="en-GB" sz="2400" dirty="0">
                <a:effectLst/>
                <a:latin typeface="+mn-lt"/>
                <a:ea typeface="Times New Roman" panose="02020603050405020304" pitchFamily="18" charset="0"/>
              </a:rPr>
              <a:t>Efficiency and Convenience</a:t>
            </a:r>
            <a:r>
              <a:rPr lang="en-NG" sz="2400" dirty="0">
                <a:effectLst/>
                <a:latin typeface="+mn-lt"/>
              </a:rPr>
              <a:t> </a:t>
            </a:r>
            <a:endParaRPr lang="en-GB" sz="2400" dirty="0">
              <a:latin typeface="+mn-lt"/>
            </a:endParaRPr>
          </a:p>
          <a:p>
            <a:pPr>
              <a:lnSpc>
                <a:spcPct val="150000"/>
              </a:lnSpc>
            </a:pPr>
            <a:r>
              <a:rPr lang="en-GB" sz="2400" dirty="0">
                <a:effectLst/>
                <a:latin typeface="+mn-lt"/>
                <a:ea typeface="Times New Roman" panose="02020603050405020304" pitchFamily="18" charset="0"/>
              </a:rPr>
              <a:t>Automated Processes</a:t>
            </a:r>
            <a:endParaRPr lang="en-NG" sz="2400" dirty="0">
              <a:effectLst/>
              <a:latin typeface="+mn-lt"/>
            </a:endParaRPr>
          </a:p>
          <a:p>
            <a:pPr>
              <a:lnSpc>
                <a:spcPct val="150000"/>
              </a:lnSpc>
            </a:pPr>
            <a:r>
              <a:rPr lang="en-GB" sz="2400" dirty="0">
                <a:effectLst/>
                <a:latin typeface="+mn-lt"/>
                <a:ea typeface="Times New Roman" panose="02020603050405020304" pitchFamily="18" charset="0"/>
              </a:rPr>
              <a:t>Data Management and Analysis</a:t>
            </a:r>
            <a:r>
              <a:rPr lang="en-NG" sz="2400" dirty="0">
                <a:effectLst/>
                <a:latin typeface="+mn-lt"/>
              </a:rPr>
              <a:t> </a:t>
            </a:r>
          </a:p>
          <a:p>
            <a:pPr>
              <a:lnSpc>
                <a:spcPct val="150000"/>
              </a:lnSpc>
            </a:pPr>
            <a:r>
              <a:rPr lang="en-GB" sz="2400" dirty="0">
                <a:effectLst/>
                <a:latin typeface="+mn-lt"/>
                <a:ea typeface="Times New Roman" panose="02020603050405020304" pitchFamily="18" charset="0"/>
              </a:rPr>
              <a:t>User Experience</a:t>
            </a:r>
            <a:r>
              <a:rPr lang="en-NG" sz="2400" dirty="0">
                <a:effectLst/>
                <a:latin typeface="+mn-lt"/>
              </a:rPr>
              <a:t> </a:t>
            </a:r>
          </a:p>
          <a:p>
            <a:pPr>
              <a:lnSpc>
                <a:spcPct val="150000"/>
              </a:lnSpc>
            </a:pPr>
            <a:r>
              <a:rPr lang="en-GB" sz="2400" dirty="0">
                <a:effectLst/>
                <a:latin typeface="+mn-lt"/>
                <a:ea typeface="Times New Roman" panose="02020603050405020304" pitchFamily="18" charset="0"/>
              </a:rPr>
              <a:t>Cost Reduction</a:t>
            </a:r>
            <a:r>
              <a:rPr lang="en-NG" sz="2400" dirty="0">
                <a:effectLst/>
                <a:latin typeface="+mn-lt"/>
              </a:rPr>
              <a:t> </a:t>
            </a:r>
            <a:endParaRPr lang="en-NG" sz="2400" dirty="0">
              <a:latin typeface="+mn-lt"/>
            </a:endParaRPr>
          </a:p>
        </p:txBody>
      </p:sp>
      <p:sp>
        <p:nvSpPr>
          <p:cNvPr id="6" name="Slide Number Placeholder 5">
            <a:extLst>
              <a:ext uri="{FF2B5EF4-FFF2-40B4-BE49-F238E27FC236}">
                <a16:creationId xmlns:a16="http://schemas.microsoft.com/office/drawing/2014/main" id="{E3706F81-94C4-7FF9-BFF7-C1C9BD31EDAF}"/>
              </a:ext>
            </a:extLst>
          </p:cNvPr>
          <p:cNvSpPr>
            <a:spLocks noGrp="1"/>
          </p:cNvSpPr>
          <p:nvPr>
            <p:ph type="sldNum" sz="quarter" idx="12"/>
          </p:nvPr>
        </p:nvSpPr>
        <p:spPr/>
        <p:txBody>
          <a:bodyPr/>
          <a:lstStyle/>
          <a:p>
            <a:fld id="{3AA3E605-34F3-7E4B-8B22-45C5A686B7D2}" type="slidenum">
              <a:rPr lang="en-NG" smtClean="0"/>
              <a:t>11</a:t>
            </a:fld>
            <a:endParaRPr lang="en-NG"/>
          </a:p>
        </p:txBody>
      </p:sp>
    </p:spTree>
    <p:extLst>
      <p:ext uri="{BB962C8B-B14F-4D97-AF65-F5344CB8AC3E}">
        <p14:creationId xmlns:p14="http://schemas.microsoft.com/office/powerpoint/2010/main" val="363612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0C3B0-AF22-8B83-7F94-7011ADDDC161}"/>
              </a:ext>
            </a:extLst>
          </p:cNvPr>
          <p:cNvSpPr>
            <a:spLocks noGrp="1"/>
          </p:cNvSpPr>
          <p:nvPr>
            <p:ph type="title"/>
          </p:nvPr>
        </p:nvSpPr>
        <p:spPr>
          <a:xfrm>
            <a:off x="1947839" y="547487"/>
            <a:ext cx="9603275" cy="1049235"/>
          </a:xfrm>
        </p:spPr>
        <p:txBody>
          <a:bodyPr>
            <a:normAutofit/>
          </a:bodyPr>
          <a:lstStyle/>
          <a:p>
            <a:r>
              <a:rPr lang="en-GB" sz="4800" b="1" dirty="0">
                <a:effectLst/>
                <a:latin typeface="+mn-lt"/>
                <a:ea typeface="Times New Roman" panose="02020603050405020304" pitchFamily="18" charset="0"/>
              </a:rPr>
              <a:t>SCOPES AND LIMITATIONS </a:t>
            </a:r>
            <a:endParaRPr lang="en-NG" sz="4800" dirty="0">
              <a:latin typeface="+mn-lt"/>
            </a:endParaRPr>
          </a:p>
        </p:txBody>
      </p:sp>
      <p:sp useBgFill="1">
        <p:nvSpPr>
          <p:cNvPr id="4" name="Content Placeholder 2">
            <a:extLst>
              <a:ext uri="{FF2B5EF4-FFF2-40B4-BE49-F238E27FC236}">
                <a16:creationId xmlns:a16="http://schemas.microsoft.com/office/drawing/2014/main" id="{359F7E8D-F57B-A18C-E8FC-97D72B778F11}"/>
              </a:ext>
            </a:extLst>
          </p:cNvPr>
          <p:cNvSpPr>
            <a:spLocks noGrp="1"/>
          </p:cNvSpPr>
          <p:nvPr>
            <p:ph idx="1"/>
          </p:nvPr>
        </p:nvSpPr>
        <p:spPr>
          <a:xfrm>
            <a:off x="997414" y="1679683"/>
            <a:ext cx="10553700" cy="4544738"/>
          </a:xfrm>
        </p:spPr>
        <p:txBody>
          <a:bodyPr>
            <a:noAutofit/>
          </a:bodyPr>
          <a:lstStyle/>
          <a:p>
            <a:pPr marL="0" indent="0">
              <a:buNone/>
            </a:pPr>
            <a:r>
              <a:rPr lang="en-GB" sz="2800" dirty="0">
                <a:latin typeface="+mn-lt"/>
                <a:ea typeface="Times New Roman" panose="02020603050405020304" pitchFamily="18" charset="0"/>
              </a:rPr>
              <a:t>LIMITATION</a:t>
            </a:r>
            <a:r>
              <a:rPr lang="en-GB" sz="2800" dirty="0">
                <a:effectLst/>
                <a:latin typeface="+mn-lt"/>
                <a:ea typeface="Times New Roman" panose="02020603050405020304" pitchFamily="18" charset="0"/>
              </a:rPr>
              <a:t>:</a:t>
            </a:r>
          </a:p>
          <a:p>
            <a:pPr>
              <a:lnSpc>
                <a:spcPct val="150000"/>
              </a:lnSpc>
            </a:pPr>
            <a:r>
              <a:rPr lang="en-GB" sz="2800" dirty="0">
                <a:effectLst/>
                <a:latin typeface="+mn-lt"/>
                <a:ea typeface="Times New Roman" panose="02020603050405020304" pitchFamily="18" charset="0"/>
              </a:rPr>
              <a:t>Accessibility</a:t>
            </a:r>
            <a:r>
              <a:rPr lang="en-NG" sz="2800" dirty="0">
                <a:effectLst/>
                <a:latin typeface="+mn-lt"/>
              </a:rPr>
              <a:t> </a:t>
            </a:r>
            <a:endParaRPr lang="en-GB" sz="2800" dirty="0">
              <a:effectLst/>
              <a:latin typeface="+mn-lt"/>
            </a:endParaRPr>
          </a:p>
          <a:p>
            <a:pPr>
              <a:lnSpc>
                <a:spcPct val="150000"/>
              </a:lnSpc>
            </a:pPr>
            <a:r>
              <a:rPr lang="en-GB" sz="2800" dirty="0">
                <a:effectLst/>
                <a:latin typeface="+mn-lt"/>
                <a:ea typeface="Times New Roman" panose="02020603050405020304" pitchFamily="18" charset="0"/>
              </a:rPr>
              <a:t>Usability Concerns</a:t>
            </a:r>
            <a:r>
              <a:rPr lang="en-NG" sz="2800" dirty="0">
                <a:effectLst/>
                <a:latin typeface="+mn-lt"/>
              </a:rPr>
              <a:t> </a:t>
            </a:r>
            <a:endParaRPr lang="en-GB" sz="2800" dirty="0">
              <a:latin typeface="+mn-lt"/>
            </a:endParaRPr>
          </a:p>
          <a:p>
            <a:pPr>
              <a:lnSpc>
                <a:spcPct val="150000"/>
              </a:lnSpc>
            </a:pPr>
            <a:r>
              <a:rPr lang="en-GB" sz="2800" dirty="0">
                <a:effectLst/>
                <a:latin typeface="+mn-lt"/>
                <a:ea typeface="Times New Roman" panose="02020603050405020304" pitchFamily="18" charset="0"/>
              </a:rPr>
              <a:t>Ongoing Maintenance</a:t>
            </a:r>
            <a:r>
              <a:rPr lang="en-NG" sz="2800" dirty="0">
                <a:effectLst/>
                <a:latin typeface="+mn-lt"/>
              </a:rPr>
              <a:t> </a:t>
            </a:r>
            <a:endParaRPr lang="en-GB" sz="2800" dirty="0">
              <a:latin typeface="+mn-lt"/>
            </a:endParaRPr>
          </a:p>
          <a:p>
            <a:pPr>
              <a:lnSpc>
                <a:spcPct val="150000"/>
              </a:lnSpc>
            </a:pPr>
            <a:r>
              <a:rPr lang="en-GB" sz="2800" dirty="0">
                <a:effectLst/>
                <a:latin typeface="+mn-lt"/>
                <a:ea typeface="Times New Roman" panose="02020603050405020304" pitchFamily="18" charset="0"/>
              </a:rPr>
              <a:t>Regulatory and Compliance Issues</a:t>
            </a:r>
            <a:r>
              <a:rPr lang="en-NG" sz="2800" dirty="0">
                <a:effectLst/>
                <a:latin typeface="+mn-lt"/>
              </a:rPr>
              <a:t> </a:t>
            </a:r>
            <a:endParaRPr lang="en-NG" sz="2800" dirty="0">
              <a:latin typeface="+mn-lt"/>
            </a:endParaRPr>
          </a:p>
        </p:txBody>
      </p:sp>
      <p:sp>
        <p:nvSpPr>
          <p:cNvPr id="6" name="Slide Number Placeholder 5">
            <a:extLst>
              <a:ext uri="{FF2B5EF4-FFF2-40B4-BE49-F238E27FC236}">
                <a16:creationId xmlns:a16="http://schemas.microsoft.com/office/drawing/2014/main" id="{B4A12E33-2C5B-CD99-2E73-4FE37D0C8B65}"/>
              </a:ext>
            </a:extLst>
          </p:cNvPr>
          <p:cNvSpPr>
            <a:spLocks noGrp="1"/>
          </p:cNvSpPr>
          <p:nvPr>
            <p:ph type="sldNum" sz="quarter" idx="12"/>
          </p:nvPr>
        </p:nvSpPr>
        <p:spPr/>
        <p:txBody>
          <a:bodyPr/>
          <a:lstStyle/>
          <a:p>
            <a:fld id="{3AA3E605-34F3-7E4B-8B22-45C5A686B7D2}" type="slidenum">
              <a:rPr lang="en-NG" smtClean="0"/>
              <a:t>12</a:t>
            </a:fld>
            <a:endParaRPr lang="en-NG"/>
          </a:p>
        </p:txBody>
      </p:sp>
    </p:spTree>
    <p:extLst>
      <p:ext uri="{BB962C8B-B14F-4D97-AF65-F5344CB8AC3E}">
        <p14:creationId xmlns:p14="http://schemas.microsoft.com/office/powerpoint/2010/main" val="3981625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0C3B0-AF22-8B83-7F94-7011ADDDC161}"/>
              </a:ext>
            </a:extLst>
          </p:cNvPr>
          <p:cNvSpPr>
            <a:spLocks noGrp="1"/>
          </p:cNvSpPr>
          <p:nvPr>
            <p:ph type="title"/>
          </p:nvPr>
        </p:nvSpPr>
        <p:spPr>
          <a:xfrm>
            <a:off x="1895333" y="487295"/>
            <a:ext cx="9603275" cy="1049235"/>
          </a:xfrm>
        </p:spPr>
        <p:txBody>
          <a:bodyPr>
            <a:normAutofit/>
          </a:bodyPr>
          <a:lstStyle/>
          <a:p>
            <a:r>
              <a:rPr lang="en-GB" sz="4800" b="1" dirty="0">
                <a:effectLst/>
                <a:latin typeface="+mn-lt"/>
                <a:ea typeface="Times New Roman" panose="02020603050405020304" pitchFamily="18" charset="0"/>
              </a:rPr>
              <a:t>LITERATURE REVIEW</a:t>
            </a:r>
            <a:endParaRPr lang="en-NG" sz="4800" dirty="0">
              <a:latin typeface="+mn-lt"/>
            </a:endParaRPr>
          </a:p>
        </p:txBody>
      </p:sp>
      <p:sp useBgFill="1">
        <p:nvSpPr>
          <p:cNvPr id="4" name="Content Placeholder 2">
            <a:extLst>
              <a:ext uri="{FF2B5EF4-FFF2-40B4-BE49-F238E27FC236}">
                <a16:creationId xmlns:a16="http://schemas.microsoft.com/office/drawing/2014/main" id="{359F7E8D-F57B-A18C-E8FC-97D72B778F11}"/>
              </a:ext>
            </a:extLst>
          </p:cNvPr>
          <p:cNvSpPr>
            <a:spLocks noGrp="1"/>
          </p:cNvSpPr>
          <p:nvPr>
            <p:ph idx="1"/>
          </p:nvPr>
        </p:nvSpPr>
        <p:spPr>
          <a:xfrm>
            <a:off x="693392" y="1656273"/>
            <a:ext cx="11411152" cy="4834458"/>
          </a:xfrm>
        </p:spPr>
        <p:txBody>
          <a:bodyPr>
            <a:noAutofit/>
          </a:bodyPr>
          <a:lstStyle/>
          <a:p>
            <a:r>
              <a:rPr lang="en-GB" sz="2200" b="0" i="0" u="none" strike="noStrike" dirty="0">
                <a:effectLst/>
                <a:latin typeface="+mn-lt"/>
              </a:rPr>
              <a:t>Design and Implementation of Smartphone Application for Badminton sports community. Journal of Physics Conference Series. Indonesia (March 2020) </a:t>
            </a:r>
            <a:r>
              <a:rPr lang="en-GB" sz="2200" b="0" i="0" u="none" strike="noStrike" dirty="0" err="1">
                <a:effectLst/>
                <a:latin typeface="+mn-lt"/>
              </a:rPr>
              <a:t>Nizirwan</a:t>
            </a:r>
            <a:r>
              <a:rPr lang="en-GB" sz="2200" b="0" i="0" u="none" strike="noStrike" dirty="0">
                <a:effectLst/>
                <a:latin typeface="+mn-lt"/>
              </a:rPr>
              <a:t> Anwar, Eric </a:t>
            </a:r>
            <a:r>
              <a:rPr lang="en-GB" sz="2200" b="0" i="0" u="none" strike="noStrike" dirty="0" err="1">
                <a:effectLst/>
                <a:latin typeface="+mn-lt"/>
              </a:rPr>
              <a:t>HendroAsali</a:t>
            </a:r>
            <a:r>
              <a:rPr lang="en-GB" sz="2200" b="0" i="0" u="none" strike="noStrike" dirty="0">
                <a:effectLst/>
                <a:latin typeface="+mn-lt"/>
              </a:rPr>
              <a:t>, </a:t>
            </a:r>
            <a:r>
              <a:rPr lang="en-GB" sz="2200" b="0" i="0" u="none" strike="noStrike" dirty="0" err="1">
                <a:effectLst/>
                <a:latin typeface="+mn-lt"/>
              </a:rPr>
              <a:t>Heryanto</a:t>
            </a:r>
            <a:r>
              <a:rPr lang="en-GB" sz="2200" b="0" i="0" u="none" strike="noStrike" dirty="0">
                <a:effectLst/>
                <a:latin typeface="+mn-lt"/>
              </a:rPr>
              <a:t>, Teddy </a:t>
            </a:r>
            <a:r>
              <a:rPr lang="en-GB" sz="2200" b="0" i="0" u="none" strike="noStrike" dirty="0" err="1">
                <a:effectLst/>
                <a:latin typeface="+mn-lt"/>
              </a:rPr>
              <a:t>Budiyanto</a:t>
            </a:r>
            <a:endParaRPr lang="en-GB" sz="2200" b="0" i="0" u="none" strike="noStrike" dirty="0">
              <a:effectLst/>
              <a:latin typeface="+mn-lt"/>
            </a:endParaRPr>
          </a:p>
          <a:p>
            <a:r>
              <a:rPr lang="en-GB" sz="2200" b="0" i="0" u="none" strike="noStrike" dirty="0">
                <a:effectLst/>
                <a:latin typeface="+mn-lt"/>
              </a:rPr>
              <a:t>The design and implementation of sports competition registration system based on SSH framework system (January 2017) </a:t>
            </a:r>
            <a:r>
              <a:rPr lang="en-GB" sz="2200" b="0" i="0" u="none" strike="noStrike" dirty="0" err="1">
                <a:effectLst/>
                <a:latin typeface="+mn-lt"/>
              </a:rPr>
              <a:t>Revista</a:t>
            </a:r>
            <a:r>
              <a:rPr lang="en-GB" sz="2200" b="0" i="0" u="none" strike="noStrike" dirty="0">
                <a:effectLst/>
                <a:latin typeface="+mn-lt"/>
              </a:rPr>
              <a:t> de la </a:t>
            </a:r>
            <a:r>
              <a:rPr lang="en-GB" sz="2200" b="0" i="0" u="none" strike="noStrike" dirty="0" err="1">
                <a:effectLst/>
                <a:latin typeface="+mn-lt"/>
              </a:rPr>
              <a:t>Facultad</a:t>
            </a:r>
            <a:r>
              <a:rPr lang="en-GB" sz="2200" b="0" i="0" u="none" strike="noStrike" dirty="0">
                <a:effectLst/>
                <a:latin typeface="+mn-lt"/>
              </a:rPr>
              <a:t> de </a:t>
            </a:r>
            <a:r>
              <a:rPr lang="en-GB" sz="2200" b="0" i="0" u="none" strike="noStrike" dirty="0" err="1">
                <a:effectLst/>
                <a:latin typeface="+mn-lt"/>
              </a:rPr>
              <a:t>Ingeniería</a:t>
            </a:r>
            <a:r>
              <a:rPr lang="en-GB" sz="2200" dirty="0">
                <a:latin typeface="+mn-lt"/>
              </a:rPr>
              <a:t>. </a:t>
            </a:r>
            <a:r>
              <a:rPr lang="en-GB" sz="2200" i="1" dirty="0">
                <a:latin typeface="+mn-lt"/>
              </a:rPr>
              <a:t>C. Wang, N. Gao</a:t>
            </a:r>
            <a:endParaRPr lang="en-GB" sz="2200" b="0" i="0" u="none" strike="noStrike" dirty="0">
              <a:effectLst/>
              <a:latin typeface="+mn-lt"/>
            </a:endParaRPr>
          </a:p>
          <a:p>
            <a:r>
              <a:rPr lang="en-GB" sz="2200" b="0" i="0" u="none" strike="noStrike" dirty="0">
                <a:effectLst/>
                <a:latin typeface="+mn-lt"/>
              </a:rPr>
              <a:t>Design and Implementation of Online Booking System of University Sports Venues (January 2017)</a:t>
            </a:r>
            <a:r>
              <a:rPr lang="en-GB" sz="2200" dirty="0">
                <a:latin typeface="+mn-lt"/>
              </a:rPr>
              <a:t> </a:t>
            </a:r>
            <a:r>
              <a:rPr lang="en-GB" sz="2200" b="0" i="0" u="none" strike="noStrike" dirty="0">
                <a:effectLst/>
                <a:latin typeface="+mn-lt"/>
              </a:rPr>
              <a:t>MATEC Web of Conferences. </a:t>
            </a:r>
            <a:r>
              <a:rPr lang="en-GB" sz="2200" b="0" i="1" u="none" strike="noStrike" dirty="0">
                <a:effectLst/>
                <a:latin typeface="+mn-lt"/>
              </a:rPr>
              <a:t>Can Li, Junjie Li, Zhang Meng</a:t>
            </a:r>
            <a:endParaRPr lang="en-GB" sz="2200" b="0" i="0" u="none" strike="noStrike" dirty="0">
              <a:effectLst/>
              <a:latin typeface="+mn-lt"/>
            </a:endParaRPr>
          </a:p>
          <a:p>
            <a:r>
              <a:rPr lang="en-GB" sz="2200" b="0" i="0" u="none" strike="noStrike" dirty="0">
                <a:effectLst/>
                <a:latin typeface="+mn-lt"/>
              </a:rPr>
              <a:t>Analysis and Design of Training Room Reservation Management System Based on SSH Framework Journal of Physics Conference Series (August 2019) </a:t>
            </a:r>
            <a:r>
              <a:rPr lang="en-GB" sz="2200" i="1" dirty="0">
                <a:latin typeface="+mn-lt"/>
              </a:rPr>
              <a:t>Ting Wang, </a:t>
            </a:r>
            <a:r>
              <a:rPr lang="en-GB" sz="2200" i="1" dirty="0" err="1">
                <a:latin typeface="+mn-lt"/>
              </a:rPr>
              <a:t>Chuamfeng</a:t>
            </a:r>
            <a:r>
              <a:rPr lang="en-GB" sz="2200" i="1" dirty="0">
                <a:latin typeface="+mn-lt"/>
              </a:rPr>
              <a:t> </a:t>
            </a:r>
            <a:r>
              <a:rPr lang="en-GB" sz="2200" i="1" dirty="0" err="1">
                <a:latin typeface="+mn-lt"/>
              </a:rPr>
              <a:t>Bie</a:t>
            </a:r>
            <a:r>
              <a:rPr lang="en-GB" sz="2200" i="1" dirty="0">
                <a:latin typeface="+mn-lt"/>
              </a:rPr>
              <a:t>.</a:t>
            </a:r>
          </a:p>
        </p:txBody>
      </p:sp>
      <p:sp>
        <p:nvSpPr>
          <p:cNvPr id="6" name="Slide Number Placeholder 5">
            <a:extLst>
              <a:ext uri="{FF2B5EF4-FFF2-40B4-BE49-F238E27FC236}">
                <a16:creationId xmlns:a16="http://schemas.microsoft.com/office/drawing/2014/main" id="{175F965A-D939-BFC8-DB6B-23C3D6014E0E}"/>
              </a:ext>
            </a:extLst>
          </p:cNvPr>
          <p:cNvSpPr>
            <a:spLocks noGrp="1"/>
          </p:cNvSpPr>
          <p:nvPr>
            <p:ph type="sldNum" sz="quarter" idx="12"/>
          </p:nvPr>
        </p:nvSpPr>
        <p:spPr/>
        <p:txBody>
          <a:bodyPr/>
          <a:lstStyle/>
          <a:p>
            <a:fld id="{3AA3E605-34F3-7E4B-8B22-45C5A686B7D2}" type="slidenum">
              <a:rPr lang="en-NG" smtClean="0"/>
              <a:t>13</a:t>
            </a:fld>
            <a:endParaRPr lang="en-NG"/>
          </a:p>
        </p:txBody>
      </p:sp>
    </p:spTree>
    <p:extLst>
      <p:ext uri="{BB962C8B-B14F-4D97-AF65-F5344CB8AC3E}">
        <p14:creationId xmlns:p14="http://schemas.microsoft.com/office/powerpoint/2010/main" val="2972528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0C3B0-AF22-8B83-7F94-7011ADDDC161}"/>
              </a:ext>
            </a:extLst>
          </p:cNvPr>
          <p:cNvSpPr>
            <a:spLocks noGrp="1"/>
          </p:cNvSpPr>
          <p:nvPr>
            <p:ph type="title"/>
          </p:nvPr>
        </p:nvSpPr>
        <p:spPr>
          <a:xfrm>
            <a:off x="1603643" y="309433"/>
            <a:ext cx="9603275" cy="877044"/>
          </a:xfrm>
        </p:spPr>
        <p:txBody>
          <a:bodyPr>
            <a:normAutofit/>
          </a:bodyPr>
          <a:lstStyle/>
          <a:p>
            <a:pPr algn="ctr"/>
            <a:r>
              <a:rPr lang="en-GB" sz="4800" b="1" dirty="0">
                <a:effectLst/>
                <a:latin typeface="+mn-lt"/>
                <a:ea typeface="Times New Roman" panose="02020603050405020304" pitchFamily="18" charset="0"/>
              </a:rPr>
              <a:t>REVIEW OF RELATED WORKS</a:t>
            </a:r>
            <a:endParaRPr lang="en-NG" sz="4800" dirty="0">
              <a:latin typeface="+mn-lt"/>
            </a:endParaRPr>
          </a:p>
        </p:txBody>
      </p:sp>
      <p:graphicFrame>
        <p:nvGraphicFramePr>
          <p:cNvPr id="3" name="Content Placeholder 2">
            <a:extLst>
              <a:ext uri="{FF2B5EF4-FFF2-40B4-BE49-F238E27FC236}">
                <a16:creationId xmlns:a16="http://schemas.microsoft.com/office/drawing/2014/main" id="{574F0DF3-F716-7DBD-74C9-324E42A6209C}"/>
              </a:ext>
            </a:extLst>
          </p:cNvPr>
          <p:cNvGraphicFramePr>
            <a:graphicFrameLocks noGrp="1"/>
          </p:cNvGraphicFramePr>
          <p:nvPr>
            <p:ph idx="1"/>
            <p:extLst>
              <p:ext uri="{D42A27DB-BD31-4B8C-83A1-F6EECF244321}">
                <p14:modId xmlns:p14="http://schemas.microsoft.com/office/powerpoint/2010/main" val="2222341560"/>
              </p:ext>
            </p:extLst>
          </p:nvPr>
        </p:nvGraphicFramePr>
        <p:xfrm>
          <a:off x="824752" y="1425388"/>
          <a:ext cx="11161059" cy="5174924"/>
        </p:xfrm>
        <a:graphic>
          <a:graphicData uri="http://schemas.openxmlformats.org/drawingml/2006/table">
            <a:tbl>
              <a:tblPr firstRow="1" firstCol="1" bandRow="1">
                <a:tableStyleId>{5C22544A-7EE6-4342-B048-85BDC9FD1C3A}</a:tableStyleId>
              </a:tblPr>
              <a:tblGrid>
                <a:gridCol w="1842851">
                  <a:extLst>
                    <a:ext uri="{9D8B030D-6E8A-4147-A177-3AD203B41FA5}">
                      <a16:colId xmlns:a16="http://schemas.microsoft.com/office/drawing/2014/main" val="3697421287"/>
                    </a:ext>
                  </a:extLst>
                </a:gridCol>
                <a:gridCol w="2280915">
                  <a:extLst>
                    <a:ext uri="{9D8B030D-6E8A-4147-A177-3AD203B41FA5}">
                      <a16:colId xmlns:a16="http://schemas.microsoft.com/office/drawing/2014/main" val="2044446367"/>
                    </a:ext>
                  </a:extLst>
                </a:gridCol>
                <a:gridCol w="2895600">
                  <a:extLst>
                    <a:ext uri="{9D8B030D-6E8A-4147-A177-3AD203B41FA5}">
                      <a16:colId xmlns:a16="http://schemas.microsoft.com/office/drawing/2014/main" val="385826699"/>
                    </a:ext>
                  </a:extLst>
                </a:gridCol>
                <a:gridCol w="2330823">
                  <a:extLst>
                    <a:ext uri="{9D8B030D-6E8A-4147-A177-3AD203B41FA5}">
                      <a16:colId xmlns:a16="http://schemas.microsoft.com/office/drawing/2014/main" val="311082058"/>
                    </a:ext>
                  </a:extLst>
                </a:gridCol>
                <a:gridCol w="1810870">
                  <a:extLst>
                    <a:ext uri="{9D8B030D-6E8A-4147-A177-3AD203B41FA5}">
                      <a16:colId xmlns:a16="http://schemas.microsoft.com/office/drawing/2014/main" val="888849491"/>
                    </a:ext>
                  </a:extLst>
                </a:gridCol>
              </a:tblGrid>
              <a:tr h="526335">
                <a:tc>
                  <a:txBody>
                    <a:bodyPr/>
                    <a:lstStyle/>
                    <a:p>
                      <a:pPr algn="just"/>
                      <a:r>
                        <a:rPr lang="en-US" sz="900" dirty="0">
                          <a:effectLst/>
                        </a:rPr>
                        <a:t>S/N</a:t>
                      </a:r>
                      <a:endParaRPr lang="en-NG"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28" marR="58828" marT="0" marB="0" anchor="ctr"/>
                </a:tc>
                <a:tc>
                  <a:txBody>
                    <a:bodyPr/>
                    <a:lstStyle/>
                    <a:p>
                      <a:pPr algn="just"/>
                      <a:r>
                        <a:rPr lang="en-US" sz="900">
                          <a:effectLst/>
                        </a:rPr>
                        <a:t>Authors</a:t>
                      </a:r>
                      <a:endParaRPr lang="en-NG"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28" marR="58828" marT="0" marB="0" anchor="ctr"/>
                </a:tc>
                <a:tc>
                  <a:txBody>
                    <a:bodyPr/>
                    <a:lstStyle/>
                    <a:p>
                      <a:pPr algn="just"/>
                      <a:r>
                        <a:rPr lang="en-US" sz="900">
                          <a:effectLst/>
                        </a:rPr>
                        <a:t>Descriptions</a:t>
                      </a:r>
                      <a:endParaRPr lang="en-NG"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28" marR="58828" marT="0" marB="0" anchor="ctr"/>
                </a:tc>
                <a:tc>
                  <a:txBody>
                    <a:bodyPr/>
                    <a:lstStyle/>
                    <a:p>
                      <a:pPr algn="just"/>
                      <a:r>
                        <a:rPr lang="en-US" sz="900">
                          <a:effectLst/>
                        </a:rPr>
                        <a:t>Contributions</a:t>
                      </a:r>
                      <a:endParaRPr lang="en-NG"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28" marR="58828" marT="0" marB="0" anchor="ctr"/>
                </a:tc>
                <a:tc>
                  <a:txBody>
                    <a:bodyPr/>
                    <a:lstStyle/>
                    <a:p>
                      <a:pPr algn="just"/>
                      <a:r>
                        <a:rPr lang="en-US" sz="900">
                          <a:effectLst/>
                        </a:rPr>
                        <a:t>Limitations</a:t>
                      </a:r>
                      <a:endParaRPr lang="en-NG"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28" marR="58828" marT="0" marB="0" anchor="ctr"/>
                </a:tc>
                <a:extLst>
                  <a:ext uri="{0D108BD9-81ED-4DB2-BD59-A6C34878D82A}">
                    <a16:rowId xmlns:a16="http://schemas.microsoft.com/office/drawing/2014/main" val="2222343680"/>
                  </a:ext>
                </a:extLst>
              </a:tr>
              <a:tr h="849679">
                <a:tc>
                  <a:txBody>
                    <a:bodyPr/>
                    <a:lstStyle/>
                    <a:p>
                      <a:pPr algn="just"/>
                      <a:r>
                        <a:rPr lang="en-US" sz="900">
                          <a:effectLst/>
                        </a:rPr>
                        <a:t>1</a:t>
                      </a:r>
                      <a:endParaRPr lang="en-NG"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28" marR="58828" marT="0" marB="0" anchor="ctr"/>
                </a:tc>
                <a:tc>
                  <a:txBody>
                    <a:bodyPr/>
                    <a:lstStyle/>
                    <a:p>
                      <a:pPr algn="just"/>
                      <a:r>
                        <a:rPr lang="en-US" sz="900" dirty="0">
                          <a:effectLst/>
                        </a:rPr>
                        <a:t>(Palomar et al., 2020)</a:t>
                      </a:r>
                      <a:endParaRPr lang="en-NG"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28" marR="58828" marT="0" marB="0" anchor="ctr"/>
                </a:tc>
                <a:tc>
                  <a:txBody>
                    <a:bodyPr/>
                    <a:lstStyle/>
                    <a:p>
                      <a:pPr algn="just"/>
                      <a:r>
                        <a:rPr lang="en-US" sz="900">
                          <a:effectLst/>
                        </a:rPr>
                        <a:t>Developed </a:t>
                      </a:r>
                      <a:endParaRPr lang="en-NG" sz="1000">
                        <a:effectLst/>
                      </a:endParaRPr>
                    </a:p>
                    <a:p>
                      <a:pPr algn="just"/>
                      <a:r>
                        <a:rPr lang="en-US" sz="900">
                          <a:effectLst/>
                        </a:rPr>
                        <a:t>BIMlegacy platform </a:t>
                      </a:r>
                      <a:endParaRPr lang="en-NG" sz="1000">
                        <a:effectLst/>
                      </a:endParaRPr>
                    </a:p>
                    <a:p>
                      <a:pPr algn="just"/>
                      <a:r>
                        <a:rPr lang="en-US" sz="900">
                          <a:effectLst/>
                        </a:rPr>
                        <a:t>for collaboration in </a:t>
                      </a:r>
                      <a:endParaRPr lang="en-NG" sz="1000">
                        <a:effectLst/>
                      </a:endParaRPr>
                    </a:p>
                    <a:p>
                      <a:pPr algn="just"/>
                      <a:r>
                        <a:rPr lang="en-US" sz="900">
                          <a:effectLst/>
                        </a:rPr>
                        <a:t>heritage architecture</a:t>
                      </a:r>
                      <a:endParaRPr lang="en-NG"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28" marR="58828" marT="0" marB="0" anchor="ctr"/>
                </a:tc>
                <a:tc>
                  <a:txBody>
                    <a:bodyPr/>
                    <a:lstStyle/>
                    <a:p>
                      <a:pPr algn="just"/>
                      <a:r>
                        <a:rPr lang="en-US" sz="900">
                          <a:effectLst/>
                        </a:rPr>
                        <a:t>Integrates Heritage </a:t>
                      </a:r>
                      <a:endParaRPr lang="en-NG" sz="1000">
                        <a:effectLst/>
                      </a:endParaRPr>
                    </a:p>
                    <a:p>
                      <a:pPr algn="just"/>
                      <a:r>
                        <a:rPr lang="en-US" sz="900">
                          <a:effectLst/>
                        </a:rPr>
                        <a:t>Building Information </a:t>
                      </a:r>
                      <a:endParaRPr lang="en-NG" sz="1000">
                        <a:effectLst/>
                      </a:endParaRPr>
                    </a:p>
                    <a:p>
                      <a:pPr algn="just"/>
                      <a:r>
                        <a:rPr lang="en-US" sz="900">
                          <a:effectLst/>
                        </a:rPr>
                        <a:t>Modelling (HBIM) with </a:t>
                      </a:r>
                      <a:endParaRPr lang="en-NG" sz="1000">
                        <a:effectLst/>
                      </a:endParaRPr>
                    </a:p>
                    <a:p>
                      <a:pPr algn="just"/>
                      <a:r>
                        <a:rPr lang="en-US" sz="900">
                          <a:effectLst/>
                        </a:rPr>
                        <a:t>other databases for better </a:t>
                      </a:r>
                      <a:endParaRPr lang="en-NG" sz="1000">
                        <a:effectLst/>
                      </a:endParaRPr>
                    </a:p>
                    <a:p>
                      <a:pPr algn="just"/>
                      <a:r>
                        <a:rPr lang="en-US" sz="900">
                          <a:effectLst/>
                        </a:rPr>
                        <a:t>collaboration</a:t>
                      </a:r>
                      <a:endParaRPr lang="en-NG"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28" marR="58828" marT="0" marB="0" anchor="ctr"/>
                </a:tc>
                <a:tc>
                  <a:txBody>
                    <a:bodyPr/>
                    <a:lstStyle/>
                    <a:p>
                      <a:pPr algn="just"/>
                      <a:r>
                        <a:rPr lang="en-US" sz="1000">
                          <a:effectLst/>
                        </a:rPr>
                        <a:t>System </a:t>
                      </a:r>
                      <a:endParaRPr lang="en-NG" sz="1000">
                        <a:effectLst/>
                      </a:endParaRPr>
                    </a:p>
                    <a:p>
                      <a:pPr algn="just"/>
                      <a:r>
                        <a:rPr lang="en-US" sz="1000">
                          <a:effectLst/>
                        </a:rPr>
                        <a:t>complexity </a:t>
                      </a:r>
                      <a:endParaRPr lang="en-NG" sz="1000">
                        <a:effectLst/>
                      </a:endParaRPr>
                    </a:p>
                    <a:p>
                      <a:pPr algn="just"/>
                      <a:r>
                        <a:rPr lang="en-US" sz="1000">
                          <a:effectLst/>
                        </a:rPr>
                        <a:t>and limited </a:t>
                      </a:r>
                      <a:endParaRPr lang="en-NG" sz="1000">
                        <a:effectLst/>
                      </a:endParaRPr>
                    </a:p>
                    <a:p>
                      <a:pPr algn="just"/>
                      <a:r>
                        <a:rPr lang="en-US" sz="1000">
                          <a:effectLst/>
                        </a:rPr>
                        <a:t>scalability for </a:t>
                      </a:r>
                      <a:endParaRPr lang="en-NG" sz="1000">
                        <a:effectLst/>
                      </a:endParaRPr>
                    </a:p>
                    <a:p>
                      <a:pPr algn="just"/>
                      <a:r>
                        <a:rPr lang="en-US" sz="1000">
                          <a:effectLst/>
                        </a:rPr>
                        <a:t>large projects</a:t>
                      </a:r>
                      <a:endParaRPr lang="en-NG" sz="1000">
                        <a:effectLst/>
                      </a:endParaRPr>
                    </a:p>
                    <a:p>
                      <a:pPr algn="just"/>
                      <a:r>
                        <a:rPr lang="en-US" sz="900">
                          <a:effectLst/>
                        </a:rPr>
                        <a:t> </a:t>
                      </a:r>
                      <a:endParaRPr lang="en-NG"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28" marR="58828" marT="0" marB="0" anchor="ctr"/>
                </a:tc>
                <a:extLst>
                  <a:ext uri="{0D108BD9-81ED-4DB2-BD59-A6C34878D82A}">
                    <a16:rowId xmlns:a16="http://schemas.microsoft.com/office/drawing/2014/main" val="3882683508"/>
                  </a:ext>
                </a:extLst>
              </a:tr>
              <a:tr h="1166508">
                <a:tc>
                  <a:txBody>
                    <a:bodyPr/>
                    <a:lstStyle/>
                    <a:p>
                      <a:pPr algn="just"/>
                      <a:r>
                        <a:rPr lang="en-US" sz="900">
                          <a:effectLst/>
                        </a:rPr>
                        <a:t>2</a:t>
                      </a:r>
                      <a:endParaRPr lang="en-NG"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28" marR="58828" marT="0" marB="0" anchor="ctr"/>
                </a:tc>
                <a:tc>
                  <a:txBody>
                    <a:bodyPr/>
                    <a:lstStyle/>
                    <a:p>
                      <a:r>
                        <a:rPr lang="en-US" sz="900" dirty="0">
                          <a:effectLst/>
                        </a:rPr>
                        <a:t>(Lin et al., 2022)</a:t>
                      </a:r>
                      <a:endParaRPr lang="en-NG"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28" marR="58828" marT="0" marB="0" anchor="ctr"/>
                </a:tc>
                <a:tc>
                  <a:txBody>
                    <a:bodyPr/>
                    <a:lstStyle/>
                    <a:p>
                      <a:pPr algn="just"/>
                      <a:r>
                        <a:rPr lang="en-US" sz="900" dirty="0">
                          <a:effectLst/>
                        </a:rPr>
                        <a:t>Used the Kano model and Means-End </a:t>
                      </a:r>
                      <a:endParaRPr lang="en-NG" sz="1000" dirty="0">
                        <a:effectLst/>
                      </a:endParaRPr>
                    </a:p>
                    <a:p>
                      <a:pPr algn="just"/>
                      <a:r>
                        <a:rPr lang="en-US" sz="900" dirty="0">
                          <a:effectLst/>
                        </a:rPr>
                        <a:t>Chain analysis to </a:t>
                      </a:r>
                      <a:endParaRPr lang="en-NG" sz="1000" dirty="0">
                        <a:effectLst/>
                      </a:endParaRPr>
                    </a:p>
                    <a:p>
                      <a:pPr algn="just"/>
                      <a:r>
                        <a:rPr lang="en-US" sz="900" dirty="0">
                          <a:effectLst/>
                        </a:rPr>
                        <a:t>design a </a:t>
                      </a:r>
                      <a:endParaRPr lang="en-NG" sz="1000" dirty="0">
                        <a:effectLst/>
                      </a:endParaRPr>
                    </a:p>
                    <a:p>
                      <a:pPr algn="just"/>
                      <a:r>
                        <a:rPr lang="en-US" sz="900" dirty="0">
                          <a:effectLst/>
                        </a:rPr>
                        <a:t>hospital online </a:t>
                      </a:r>
                      <a:endParaRPr lang="en-NG" sz="1000" dirty="0">
                        <a:effectLst/>
                      </a:endParaRPr>
                    </a:p>
                    <a:p>
                      <a:pPr algn="just"/>
                      <a:r>
                        <a:rPr lang="en-US" sz="900" dirty="0">
                          <a:effectLst/>
                        </a:rPr>
                        <a:t>registration system </a:t>
                      </a:r>
                      <a:endParaRPr lang="en-NG" sz="1000" dirty="0">
                        <a:effectLst/>
                      </a:endParaRPr>
                    </a:p>
                    <a:p>
                      <a:pPr algn="just"/>
                      <a:r>
                        <a:rPr lang="en-US" sz="900" dirty="0">
                          <a:effectLst/>
                        </a:rPr>
                        <a:t>tailored to user </a:t>
                      </a:r>
                      <a:endParaRPr lang="en-NG" sz="1000" dirty="0">
                        <a:effectLst/>
                      </a:endParaRPr>
                    </a:p>
                    <a:p>
                      <a:pPr algn="just"/>
                      <a:r>
                        <a:rPr lang="en-US" sz="900" dirty="0">
                          <a:effectLst/>
                        </a:rPr>
                        <a:t>preferences.</a:t>
                      </a:r>
                      <a:endParaRPr lang="en-NG" sz="1000" dirty="0">
                        <a:effectLst/>
                      </a:endParaRPr>
                    </a:p>
                    <a:p>
                      <a:pPr algn="just"/>
                      <a:r>
                        <a:rPr lang="en-US" sz="900" dirty="0">
                          <a:effectLst/>
                        </a:rPr>
                        <a:t> </a:t>
                      </a:r>
                      <a:endParaRPr lang="en-NG"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28" marR="58828" marT="0" marB="0" anchor="ctr"/>
                </a:tc>
                <a:tc>
                  <a:txBody>
                    <a:bodyPr/>
                    <a:lstStyle/>
                    <a:p>
                      <a:pPr algn="just"/>
                      <a:r>
                        <a:rPr lang="en-US" sz="900">
                          <a:effectLst/>
                        </a:rPr>
                        <a:t>Enhanced patient </a:t>
                      </a:r>
                      <a:endParaRPr lang="en-NG" sz="1000">
                        <a:effectLst/>
                      </a:endParaRPr>
                    </a:p>
                    <a:p>
                      <a:pPr algn="just"/>
                      <a:r>
                        <a:rPr lang="en-US" sz="900">
                          <a:effectLst/>
                        </a:rPr>
                        <a:t>satisfaction by tailoring </a:t>
                      </a:r>
                      <a:endParaRPr lang="en-NG" sz="1000">
                        <a:effectLst/>
                      </a:endParaRPr>
                    </a:p>
                    <a:p>
                      <a:pPr algn="just"/>
                      <a:r>
                        <a:rPr lang="en-US" sz="900">
                          <a:effectLst/>
                        </a:rPr>
                        <a:t>the system to user needs, </a:t>
                      </a:r>
                      <a:endParaRPr lang="en-NG" sz="1000">
                        <a:effectLst/>
                      </a:endParaRPr>
                    </a:p>
                    <a:p>
                      <a:pPr algn="just"/>
                      <a:r>
                        <a:rPr lang="en-US" sz="900">
                          <a:effectLst/>
                        </a:rPr>
                        <a:t>improving the </a:t>
                      </a:r>
                      <a:endParaRPr lang="en-NG" sz="1000">
                        <a:effectLst/>
                      </a:endParaRPr>
                    </a:p>
                    <a:p>
                      <a:pPr algn="just"/>
                      <a:r>
                        <a:rPr lang="en-US" sz="900">
                          <a:effectLst/>
                        </a:rPr>
                        <a:t>registration process</a:t>
                      </a:r>
                      <a:endParaRPr lang="en-NG"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28" marR="58828" marT="0" marB="0" anchor="ctr"/>
                </a:tc>
                <a:tc>
                  <a:txBody>
                    <a:bodyPr/>
                    <a:lstStyle/>
                    <a:p>
                      <a:pPr algn="just"/>
                      <a:r>
                        <a:rPr lang="en-US" sz="1000">
                          <a:effectLst/>
                        </a:rPr>
                        <a:t>Lacks analysis </a:t>
                      </a:r>
                      <a:endParaRPr lang="en-NG" sz="1000">
                        <a:effectLst/>
                      </a:endParaRPr>
                    </a:p>
                    <a:p>
                      <a:pPr algn="just"/>
                      <a:r>
                        <a:rPr lang="en-US" sz="1000">
                          <a:effectLst/>
                        </a:rPr>
                        <a:t>on scalability </a:t>
                      </a:r>
                      <a:endParaRPr lang="en-NG" sz="1000">
                        <a:effectLst/>
                      </a:endParaRPr>
                    </a:p>
                    <a:p>
                      <a:pPr algn="just"/>
                      <a:r>
                        <a:rPr lang="en-US" sz="1000">
                          <a:effectLst/>
                        </a:rPr>
                        <a:t>and long-term </a:t>
                      </a:r>
                      <a:endParaRPr lang="en-NG" sz="1000">
                        <a:effectLst/>
                      </a:endParaRPr>
                    </a:p>
                    <a:p>
                      <a:pPr algn="just"/>
                      <a:r>
                        <a:rPr lang="en-US" sz="1000">
                          <a:effectLst/>
                        </a:rPr>
                        <a:t>system adaptability.</a:t>
                      </a:r>
                      <a:endParaRPr lang="en-NG"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28" marR="58828" marT="0" marB="0" anchor="ctr"/>
                </a:tc>
                <a:extLst>
                  <a:ext uri="{0D108BD9-81ED-4DB2-BD59-A6C34878D82A}">
                    <a16:rowId xmlns:a16="http://schemas.microsoft.com/office/drawing/2014/main" val="2490287785"/>
                  </a:ext>
                </a:extLst>
              </a:tr>
              <a:tr h="1036896">
                <a:tc>
                  <a:txBody>
                    <a:bodyPr/>
                    <a:lstStyle/>
                    <a:p>
                      <a:pPr algn="just"/>
                      <a:r>
                        <a:rPr lang="en-US" sz="900">
                          <a:effectLst/>
                        </a:rPr>
                        <a:t>3</a:t>
                      </a:r>
                      <a:endParaRPr lang="en-NG"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28" marR="58828" marT="0" marB="0" anchor="ctr"/>
                </a:tc>
                <a:tc>
                  <a:txBody>
                    <a:bodyPr/>
                    <a:lstStyle/>
                    <a:p>
                      <a:pPr algn="just"/>
                      <a:r>
                        <a:rPr lang="en-US" sz="900">
                          <a:effectLst/>
                        </a:rPr>
                        <a:t>(Liu &amp; Zhu, 2022)</a:t>
                      </a:r>
                      <a:endParaRPr lang="en-NG"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28" marR="58828" marT="0" marB="0" anchor="ctr"/>
                </a:tc>
                <a:tc>
                  <a:txBody>
                    <a:bodyPr/>
                    <a:lstStyle/>
                    <a:p>
                      <a:pPr algn="just"/>
                      <a:r>
                        <a:rPr lang="en-US" sz="900" dirty="0">
                          <a:effectLst/>
                        </a:rPr>
                        <a:t>Implemented an </a:t>
                      </a:r>
                      <a:endParaRPr lang="en-NG" sz="1000" dirty="0">
                        <a:effectLst/>
                      </a:endParaRPr>
                    </a:p>
                    <a:p>
                      <a:pPr algn="just"/>
                      <a:r>
                        <a:rPr lang="en-US" sz="900" dirty="0">
                          <a:effectLst/>
                        </a:rPr>
                        <a:t>online registration </a:t>
                      </a:r>
                      <a:endParaRPr lang="en-NG" sz="1000" dirty="0">
                        <a:effectLst/>
                      </a:endParaRPr>
                    </a:p>
                    <a:p>
                      <a:pPr algn="just"/>
                      <a:r>
                        <a:rPr lang="en-US" sz="900" dirty="0">
                          <a:effectLst/>
                        </a:rPr>
                        <a:t>system using </a:t>
                      </a:r>
                      <a:endParaRPr lang="en-NG" sz="1000" dirty="0">
                        <a:effectLst/>
                      </a:endParaRPr>
                    </a:p>
                    <a:p>
                      <a:pPr algn="just"/>
                      <a:r>
                        <a:rPr lang="en-US" sz="900" dirty="0" err="1">
                          <a:effectLst/>
                        </a:rPr>
                        <a:t>Mendix</a:t>
                      </a:r>
                      <a:r>
                        <a:rPr lang="en-US" sz="900" dirty="0">
                          <a:effectLst/>
                        </a:rPr>
                        <a:t>, </a:t>
                      </a:r>
                      <a:endParaRPr lang="en-NG" sz="1000" dirty="0">
                        <a:effectLst/>
                      </a:endParaRPr>
                    </a:p>
                    <a:p>
                      <a:pPr algn="just"/>
                      <a:r>
                        <a:rPr lang="en-US" sz="900" dirty="0">
                          <a:effectLst/>
                        </a:rPr>
                        <a:t>a low-code platform, </a:t>
                      </a:r>
                      <a:endParaRPr lang="en-NG" sz="1000" dirty="0">
                        <a:effectLst/>
                      </a:endParaRPr>
                    </a:p>
                    <a:p>
                      <a:pPr algn="just"/>
                      <a:r>
                        <a:rPr lang="en-US" sz="900" dirty="0">
                          <a:effectLst/>
                        </a:rPr>
                        <a:t>to streamline basic </a:t>
                      </a:r>
                      <a:endParaRPr lang="en-NG" sz="1000" dirty="0">
                        <a:effectLst/>
                      </a:endParaRPr>
                    </a:p>
                    <a:p>
                      <a:pPr algn="just"/>
                      <a:r>
                        <a:rPr lang="en-US" sz="900" dirty="0">
                          <a:effectLst/>
                        </a:rPr>
                        <a:t>registration functions</a:t>
                      </a:r>
                      <a:endParaRPr lang="en-NG" sz="1000" dirty="0">
                        <a:effectLst/>
                      </a:endParaRPr>
                    </a:p>
                    <a:p>
                      <a:pPr algn="just"/>
                      <a:r>
                        <a:rPr lang="en-US" sz="900" dirty="0">
                          <a:effectLst/>
                        </a:rPr>
                        <a:t> </a:t>
                      </a:r>
                      <a:endParaRPr lang="en-NG"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28" marR="58828" marT="0" marB="0" anchor="ctr"/>
                </a:tc>
                <a:tc>
                  <a:txBody>
                    <a:bodyPr/>
                    <a:lstStyle/>
                    <a:p>
                      <a:pPr algn="just"/>
                      <a:r>
                        <a:rPr lang="en-US" sz="1000">
                          <a:effectLst/>
                        </a:rPr>
                        <a:t>Demonstrated the </a:t>
                      </a:r>
                      <a:endParaRPr lang="en-NG" sz="1000">
                        <a:effectLst/>
                      </a:endParaRPr>
                    </a:p>
                    <a:p>
                      <a:pPr algn="just"/>
                      <a:r>
                        <a:rPr lang="en-US" sz="1000">
                          <a:effectLst/>
                        </a:rPr>
                        <a:t>efficiency of low-code </a:t>
                      </a:r>
                      <a:endParaRPr lang="en-NG" sz="1000">
                        <a:effectLst/>
                      </a:endParaRPr>
                    </a:p>
                    <a:p>
                      <a:pPr algn="just"/>
                      <a:r>
                        <a:rPr lang="en-US" sz="1000">
                          <a:effectLst/>
                        </a:rPr>
                        <a:t>platforms for rapid </a:t>
                      </a:r>
                      <a:endParaRPr lang="en-NG" sz="1000">
                        <a:effectLst/>
                      </a:endParaRPr>
                    </a:p>
                    <a:p>
                      <a:pPr algn="just"/>
                      <a:r>
                        <a:rPr lang="en-US" sz="1000">
                          <a:effectLst/>
                        </a:rPr>
                        <a:t>deployment of </a:t>
                      </a:r>
                      <a:endParaRPr lang="en-NG" sz="1000">
                        <a:effectLst/>
                      </a:endParaRPr>
                    </a:p>
                    <a:p>
                      <a:pPr algn="just"/>
                      <a:r>
                        <a:rPr lang="en-US" sz="1000">
                          <a:effectLst/>
                        </a:rPr>
                        <a:t>registration systems</a:t>
                      </a:r>
                      <a:endParaRPr lang="en-NG"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28" marR="58828" marT="0" marB="0" anchor="ctr"/>
                </a:tc>
                <a:tc>
                  <a:txBody>
                    <a:bodyPr/>
                    <a:lstStyle/>
                    <a:p>
                      <a:pPr algn="just"/>
                      <a:r>
                        <a:rPr lang="en-US" sz="900" dirty="0">
                          <a:effectLst/>
                        </a:rPr>
                        <a:t>Limited adaptability for </a:t>
                      </a:r>
                      <a:endParaRPr lang="en-NG" sz="1000" dirty="0">
                        <a:effectLst/>
                      </a:endParaRPr>
                    </a:p>
                    <a:p>
                      <a:pPr algn="just"/>
                      <a:r>
                        <a:rPr lang="en-US" sz="900" dirty="0">
                          <a:effectLst/>
                        </a:rPr>
                        <a:t>complex, </a:t>
                      </a:r>
                      <a:endParaRPr lang="en-NG" sz="1000" dirty="0">
                        <a:effectLst/>
                      </a:endParaRPr>
                    </a:p>
                    <a:p>
                      <a:pPr algn="just"/>
                      <a:r>
                        <a:rPr lang="en-US" sz="900" dirty="0">
                          <a:effectLst/>
                        </a:rPr>
                        <a:t>evolving system requirements</a:t>
                      </a:r>
                      <a:endParaRPr lang="en-NG"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28" marR="58828" marT="0" marB="0" anchor="ctr"/>
                </a:tc>
                <a:extLst>
                  <a:ext uri="{0D108BD9-81ED-4DB2-BD59-A6C34878D82A}">
                    <a16:rowId xmlns:a16="http://schemas.microsoft.com/office/drawing/2014/main" val="1851680657"/>
                  </a:ext>
                </a:extLst>
              </a:tr>
              <a:tr h="1485641">
                <a:tc>
                  <a:txBody>
                    <a:bodyPr/>
                    <a:lstStyle/>
                    <a:p>
                      <a:pPr algn="just"/>
                      <a:r>
                        <a:rPr lang="en-US" sz="900">
                          <a:effectLst/>
                        </a:rPr>
                        <a:t>4</a:t>
                      </a:r>
                      <a:endParaRPr lang="en-NG"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28" marR="58828" marT="0" marB="0" anchor="ctr"/>
                </a:tc>
                <a:tc>
                  <a:txBody>
                    <a:bodyPr/>
                    <a:lstStyle/>
                    <a:p>
                      <a:pPr algn="just"/>
                      <a:r>
                        <a:rPr lang="en-US" sz="900">
                          <a:effectLst/>
                        </a:rPr>
                        <a:t>(Syahidin et al., 2022)</a:t>
                      </a:r>
                      <a:endParaRPr lang="en-NG"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28" marR="58828" marT="0" marB="0" anchor="ctr"/>
                </a:tc>
                <a:tc>
                  <a:txBody>
                    <a:bodyPr/>
                    <a:lstStyle/>
                    <a:p>
                      <a:pPr algn="just"/>
                      <a:r>
                        <a:rPr lang="en-US" sz="900" dirty="0">
                          <a:effectLst/>
                        </a:rPr>
                        <a:t>Developed an online </a:t>
                      </a:r>
                      <a:endParaRPr lang="en-NG" sz="1000" dirty="0">
                        <a:effectLst/>
                      </a:endParaRPr>
                    </a:p>
                    <a:p>
                      <a:pPr algn="just"/>
                      <a:r>
                        <a:rPr lang="en-US" sz="900" dirty="0">
                          <a:effectLst/>
                        </a:rPr>
                        <a:t>vaccination </a:t>
                      </a:r>
                      <a:endParaRPr lang="en-NG" sz="1000" dirty="0">
                        <a:effectLst/>
                      </a:endParaRPr>
                    </a:p>
                    <a:p>
                      <a:pPr algn="just"/>
                      <a:r>
                        <a:rPr lang="en-US" sz="900" dirty="0">
                          <a:effectLst/>
                        </a:rPr>
                        <a:t>registration system to </a:t>
                      </a:r>
                      <a:endParaRPr lang="en-NG" sz="1000" dirty="0">
                        <a:effectLst/>
                      </a:endParaRPr>
                    </a:p>
                    <a:p>
                      <a:pPr algn="just"/>
                      <a:r>
                        <a:rPr lang="en-US" sz="900" dirty="0">
                          <a:effectLst/>
                        </a:rPr>
                        <a:t>reduce queues and </a:t>
                      </a:r>
                      <a:endParaRPr lang="en-NG" sz="1000" dirty="0">
                        <a:effectLst/>
                      </a:endParaRPr>
                    </a:p>
                    <a:p>
                      <a:pPr algn="just"/>
                      <a:r>
                        <a:rPr lang="en-US" sz="900" dirty="0">
                          <a:effectLst/>
                        </a:rPr>
                        <a:t>minimize COVID-19 </a:t>
                      </a:r>
                      <a:endParaRPr lang="en-NG" sz="1000" dirty="0">
                        <a:effectLst/>
                      </a:endParaRPr>
                    </a:p>
                    <a:p>
                      <a:pPr algn="just"/>
                      <a:r>
                        <a:rPr lang="en-US" sz="900" dirty="0">
                          <a:effectLst/>
                        </a:rPr>
                        <a:t>risks by enabling </a:t>
                      </a:r>
                      <a:endParaRPr lang="en-NG" sz="1000" dirty="0">
                        <a:effectLst/>
                      </a:endParaRPr>
                    </a:p>
                    <a:p>
                      <a:pPr algn="just"/>
                      <a:r>
                        <a:rPr lang="en-US" sz="900" dirty="0">
                          <a:effectLst/>
                        </a:rPr>
                        <a:t>remote appointment </a:t>
                      </a:r>
                      <a:endParaRPr lang="en-NG" sz="1000" dirty="0">
                        <a:effectLst/>
                      </a:endParaRPr>
                    </a:p>
                    <a:p>
                      <a:pPr algn="just"/>
                      <a:r>
                        <a:rPr lang="en-US" sz="900" dirty="0">
                          <a:effectLst/>
                        </a:rPr>
                        <a:t>bookings.</a:t>
                      </a:r>
                      <a:endParaRPr lang="en-NG" sz="1000" dirty="0">
                        <a:effectLst/>
                      </a:endParaRPr>
                    </a:p>
                    <a:p>
                      <a:pPr algn="just"/>
                      <a:r>
                        <a:rPr lang="en-US" sz="900" dirty="0">
                          <a:effectLst/>
                        </a:rPr>
                        <a:t> </a:t>
                      </a:r>
                      <a:endParaRPr lang="en-NG" sz="1000" dirty="0">
                        <a:effectLst/>
                      </a:endParaRPr>
                    </a:p>
                    <a:p>
                      <a:pPr algn="just"/>
                      <a:r>
                        <a:rPr lang="en-US" sz="900" dirty="0">
                          <a:effectLst/>
                        </a:rPr>
                        <a:t> </a:t>
                      </a:r>
                      <a:endParaRPr lang="en-NG"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28" marR="58828" marT="0" marB="0" anchor="ctr"/>
                </a:tc>
                <a:tc>
                  <a:txBody>
                    <a:bodyPr/>
                    <a:lstStyle/>
                    <a:p>
                      <a:pPr algn="just"/>
                      <a:r>
                        <a:rPr lang="en-US" sz="900" dirty="0">
                          <a:effectLst/>
                        </a:rPr>
                        <a:t>Improved efficiency in </a:t>
                      </a:r>
                      <a:endParaRPr lang="en-NG" sz="1000" dirty="0">
                        <a:effectLst/>
                      </a:endParaRPr>
                    </a:p>
                    <a:p>
                      <a:pPr algn="just"/>
                      <a:r>
                        <a:rPr lang="en-US" sz="900" dirty="0">
                          <a:effectLst/>
                        </a:rPr>
                        <a:t>vaccination scheduling </a:t>
                      </a:r>
                      <a:endParaRPr lang="en-NG" sz="1000" dirty="0">
                        <a:effectLst/>
                      </a:endParaRPr>
                    </a:p>
                    <a:p>
                      <a:pPr algn="just"/>
                      <a:r>
                        <a:rPr lang="en-US" sz="900" dirty="0">
                          <a:effectLst/>
                        </a:rPr>
                        <a:t>and reduced in-person </a:t>
                      </a:r>
                      <a:endParaRPr lang="en-NG" sz="1000" dirty="0">
                        <a:effectLst/>
                      </a:endParaRPr>
                    </a:p>
                    <a:p>
                      <a:pPr algn="just"/>
                      <a:r>
                        <a:rPr lang="en-US" sz="900" dirty="0">
                          <a:effectLst/>
                        </a:rPr>
                        <a:t>interactions during the </a:t>
                      </a:r>
                      <a:endParaRPr lang="en-NG" sz="1000" dirty="0">
                        <a:effectLst/>
                      </a:endParaRPr>
                    </a:p>
                    <a:p>
                      <a:pPr algn="just"/>
                      <a:r>
                        <a:rPr lang="en-US" sz="900" dirty="0">
                          <a:effectLst/>
                        </a:rPr>
                        <a:t>pandemic</a:t>
                      </a:r>
                      <a:endParaRPr lang="en-NG"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28" marR="58828" marT="0" marB="0" anchor="ctr"/>
                </a:tc>
                <a:tc>
                  <a:txBody>
                    <a:bodyPr/>
                    <a:lstStyle/>
                    <a:p>
                      <a:pPr algn="just"/>
                      <a:r>
                        <a:rPr lang="en-US" sz="900" dirty="0">
                          <a:effectLst/>
                        </a:rPr>
                        <a:t>Lacks solutions </a:t>
                      </a:r>
                      <a:endParaRPr lang="en-NG" sz="1000" dirty="0">
                        <a:effectLst/>
                      </a:endParaRPr>
                    </a:p>
                    <a:p>
                      <a:pPr algn="just"/>
                      <a:r>
                        <a:rPr lang="en-US" sz="900" dirty="0">
                          <a:effectLst/>
                        </a:rPr>
                        <a:t>for potential </a:t>
                      </a:r>
                      <a:endParaRPr lang="en-NG" sz="1000" dirty="0">
                        <a:effectLst/>
                      </a:endParaRPr>
                    </a:p>
                    <a:p>
                      <a:pPr algn="just"/>
                      <a:r>
                        <a:rPr lang="en-US" sz="900" dirty="0">
                          <a:effectLst/>
                        </a:rPr>
                        <a:t>server overload </a:t>
                      </a:r>
                      <a:endParaRPr lang="en-NG" sz="1000" dirty="0">
                        <a:effectLst/>
                      </a:endParaRPr>
                    </a:p>
                    <a:p>
                      <a:pPr algn="just"/>
                      <a:r>
                        <a:rPr lang="en-US" sz="900" dirty="0">
                          <a:effectLst/>
                        </a:rPr>
                        <a:t>and delays </a:t>
                      </a:r>
                      <a:endParaRPr lang="en-NG" sz="1000" dirty="0">
                        <a:effectLst/>
                      </a:endParaRPr>
                    </a:p>
                    <a:p>
                      <a:pPr algn="just"/>
                      <a:r>
                        <a:rPr lang="en-US" sz="900" dirty="0">
                          <a:effectLst/>
                        </a:rPr>
                        <a:t>during high-</a:t>
                      </a:r>
                      <a:endParaRPr lang="en-NG" sz="1000" dirty="0">
                        <a:effectLst/>
                      </a:endParaRPr>
                    </a:p>
                    <a:p>
                      <a:pPr algn="just"/>
                      <a:r>
                        <a:rPr lang="en-US" sz="900" dirty="0">
                          <a:effectLst/>
                        </a:rPr>
                        <a:t>demand periods.</a:t>
                      </a:r>
                      <a:endParaRPr lang="en-NG"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28" marR="58828" marT="0" marB="0" anchor="ctr"/>
                </a:tc>
                <a:extLst>
                  <a:ext uri="{0D108BD9-81ED-4DB2-BD59-A6C34878D82A}">
                    <a16:rowId xmlns:a16="http://schemas.microsoft.com/office/drawing/2014/main" val="1518608277"/>
                  </a:ext>
                </a:extLst>
              </a:tr>
            </a:tbl>
          </a:graphicData>
        </a:graphic>
      </p:graphicFrame>
      <p:sp>
        <p:nvSpPr>
          <p:cNvPr id="6" name="Slide Number Placeholder 5">
            <a:extLst>
              <a:ext uri="{FF2B5EF4-FFF2-40B4-BE49-F238E27FC236}">
                <a16:creationId xmlns:a16="http://schemas.microsoft.com/office/drawing/2014/main" id="{175F965A-D939-BFC8-DB6B-23C3D6014E0E}"/>
              </a:ext>
            </a:extLst>
          </p:cNvPr>
          <p:cNvSpPr>
            <a:spLocks noGrp="1"/>
          </p:cNvSpPr>
          <p:nvPr>
            <p:ph type="sldNum" sz="quarter" idx="12"/>
          </p:nvPr>
        </p:nvSpPr>
        <p:spPr/>
        <p:txBody>
          <a:bodyPr/>
          <a:lstStyle/>
          <a:p>
            <a:fld id="{3AA3E605-34F3-7E4B-8B22-45C5A686B7D2}" type="slidenum">
              <a:rPr lang="en-NG" smtClean="0"/>
              <a:t>14</a:t>
            </a:fld>
            <a:endParaRPr lang="en-NG"/>
          </a:p>
        </p:txBody>
      </p:sp>
    </p:spTree>
    <p:extLst>
      <p:ext uri="{BB962C8B-B14F-4D97-AF65-F5344CB8AC3E}">
        <p14:creationId xmlns:p14="http://schemas.microsoft.com/office/powerpoint/2010/main" val="1747782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9F3EF-96DD-71AE-9587-2D0A1E225D78}"/>
              </a:ext>
            </a:extLst>
          </p:cNvPr>
          <p:cNvSpPr>
            <a:spLocks noGrp="1"/>
          </p:cNvSpPr>
          <p:nvPr>
            <p:ph type="title"/>
          </p:nvPr>
        </p:nvSpPr>
        <p:spPr>
          <a:xfrm>
            <a:off x="805543" y="596347"/>
            <a:ext cx="10883746" cy="949169"/>
          </a:xfrm>
        </p:spPr>
        <p:txBody>
          <a:bodyPr>
            <a:normAutofit/>
          </a:bodyPr>
          <a:lstStyle/>
          <a:p>
            <a:pPr algn="ctr"/>
            <a:r>
              <a:rPr lang="en-NG" sz="4000" b="1" dirty="0"/>
              <a:t>METHODOLOGY &amp; SCOPE OF BUILD</a:t>
            </a:r>
          </a:p>
        </p:txBody>
      </p:sp>
      <p:sp useBgFill="1">
        <p:nvSpPr>
          <p:cNvPr id="11" name="Rounded Rectangle 10">
            <a:extLst>
              <a:ext uri="{FF2B5EF4-FFF2-40B4-BE49-F238E27FC236}">
                <a16:creationId xmlns:a16="http://schemas.microsoft.com/office/drawing/2014/main" id="{BB7579FA-96C9-79CC-4035-8C47F8479E85}"/>
              </a:ext>
            </a:extLst>
          </p:cNvPr>
          <p:cNvSpPr/>
          <p:nvPr/>
        </p:nvSpPr>
        <p:spPr>
          <a:xfrm>
            <a:off x="1172123" y="1545516"/>
            <a:ext cx="10150585" cy="4869323"/>
          </a:xfrm>
          <a:prstGeom prst="roundRect">
            <a:avLst>
              <a:gd name="adj" fmla="val 2416"/>
            </a:avLst>
          </a:prstGeom>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nSpc>
                <a:spcPct val="200000"/>
              </a:lnSpc>
              <a:buFont typeface="Arial" panose="020B0604020202020204" pitchFamily="34" charset="0"/>
              <a:buChar char="•"/>
            </a:pPr>
            <a:r>
              <a:rPr lang="en-NG" sz="1600" b="1" dirty="0">
                <a:solidFill>
                  <a:schemeClr val="tx1"/>
                </a:solidFill>
              </a:rPr>
              <a:t>FULL NAME</a:t>
            </a:r>
          </a:p>
          <a:p>
            <a:pPr marL="285750" indent="-285750">
              <a:lnSpc>
                <a:spcPct val="200000"/>
              </a:lnSpc>
              <a:buFont typeface="Arial" panose="020B0604020202020204" pitchFamily="34" charset="0"/>
              <a:buChar char="•"/>
            </a:pPr>
            <a:r>
              <a:rPr lang="en-NG" sz="1600" b="1" dirty="0">
                <a:solidFill>
                  <a:schemeClr val="tx1"/>
                </a:solidFill>
              </a:rPr>
              <a:t>SEX/GENDER</a:t>
            </a:r>
          </a:p>
          <a:p>
            <a:pPr marL="285750" indent="-285750">
              <a:lnSpc>
                <a:spcPct val="200000"/>
              </a:lnSpc>
              <a:buFont typeface="Arial" panose="020B0604020202020204" pitchFamily="34" charset="0"/>
              <a:buChar char="•"/>
            </a:pPr>
            <a:r>
              <a:rPr lang="en-NG" sz="1600" b="1" dirty="0">
                <a:solidFill>
                  <a:schemeClr val="tx1"/>
                </a:solidFill>
              </a:rPr>
              <a:t>DATE OF BIRTH</a:t>
            </a:r>
          </a:p>
          <a:p>
            <a:pPr marL="285750" indent="-285750">
              <a:lnSpc>
                <a:spcPct val="200000"/>
              </a:lnSpc>
              <a:buFont typeface="Arial" panose="020B0604020202020204" pitchFamily="34" charset="0"/>
              <a:buChar char="•"/>
            </a:pPr>
            <a:r>
              <a:rPr lang="en-NG" sz="1600" b="1" dirty="0">
                <a:solidFill>
                  <a:schemeClr val="tx1"/>
                </a:solidFill>
              </a:rPr>
              <a:t>MARITAL STATUS</a:t>
            </a:r>
          </a:p>
          <a:p>
            <a:pPr marL="285750" indent="-285750">
              <a:lnSpc>
                <a:spcPct val="200000"/>
              </a:lnSpc>
              <a:buFont typeface="Arial" panose="020B0604020202020204" pitchFamily="34" charset="0"/>
              <a:buChar char="•"/>
            </a:pPr>
            <a:r>
              <a:rPr lang="en-NG" sz="1600" b="1" dirty="0">
                <a:solidFill>
                  <a:schemeClr val="tx1"/>
                </a:solidFill>
              </a:rPr>
              <a:t>SPORT PREFERENCE (FOOTBALL/BASKETBALL)</a:t>
            </a:r>
          </a:p>
          <a:p>
            <a:pPr marL="285750" indent="-285750">
              <a:lnSpc>
                <a:spcPct val="200000"/>
              </a:lnSpc>
              <a:buFont typeface="Arial" panose="020B0604020202020204" pitchFamily="34" charset="0"/>
              <a:buChar char="•"/>
            </a:pPr>
            <a:r>
              <a:rPr lang="en-NG" sz="1600" b="1" dirty="0">
                <a:solidFill>
                  <a:schemeClr val="tx1"/>
                </a:solidFill>
              </a:rPr>
              <a:t>ADDRESS</a:t>
            </a:r>
          </a:p>
          <a:p>
            <a:pPr marL="285750" indent="-285750">
              <a:lnSpc>
                <a:spcPct val="200000"/>
              </a:lnSpc>
              <a:buFont typeface="Arial" panose="020B0604020202020204" pitchFamily="34" charset="0"/>
              <a:buChar char="•"/>
            </a:pPr>
            <a:r>
              <a:rPr lang="en-NG" sz="1600" b="1" dirty="0">
                <a:solidFill>
                  <a:schemeClr val="tx1"/>
                </a:solidFill>
              </a:rPr>
              <a:t>PHONE NUMBER</a:t>
            </a:r>
          </a:p>
          <a:p>
            <a:pPr marL="285750" indent="-285750">
              <a:lnSpc>
                <a:spcPct val="200000"/>
              </a:lnSpc>
              <a:buFont typeface="Arial" panose="020B0604020202020204" pitchFamily="34" charset="0"/>
              <a:buChar char="•"/>
            </a:pPr>
            <a:r>
              <a:rPr lang="en-NG" sz="1600" b="1" dirty="0">
                <a:solidFill>
                  <a:schemeClr val="tx1"/>
                </a:solidFill>
              </a:rPr>
              <a:t>EMAIL ADDRESS</a:t>
            </a:r>
          </a:p>
          <a:p>
            <a:pPr marL="285750" indent="-285750">
              <a:lnSpc>
                <a:spcPct val="200000"/>
              </a:lnSpc>
              <a:buFont typeface="Arial" panose="020B0604020202020204" pitchFamily="34" charset="0"/>
              <a:buChar char="•"/>
            </a:pPr>
            <a:r>
              <a:rPr lang="en-NG" sz="1600" b="1" dirty="0">
                <a:solidFill>
                  <a:schemeClr val="tx1"/>
                </a:solidFill>
              </a:rPr>
              <a:t>NEXT OF KIN INFORMATION</a:t>
            </a:r>
          </a:p>
        </p:txBody>
      </p:sp>
      <p:pic>
        <p:nvPicPr>
          <p:cNvPr id="5" name="Graphic 4">
            <a:extLst>
              <a:ext uri="{FF2B5EF4-FFF2-40B4-BE49-F238E27FC236}">
                <a16:creationId xmlns:a16="http://schemas.microsoft.com/office/drawing/2014/main" id="{BA0EB594-AE6D-8D6D-D0C0-72EBE9EEC287}"/>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12" t="32822" r="55385"/>
          <a:stretch/>
        </p:blipFill>
        <p:spPr>
          <a:xfrm>
            <a:off x="6713441" y="3084174"/>
            <a:ext cx="3361962" cy="2683156"/>
          </a:xfrm>
          <a:prstGeom prst="rect">
            <a:avLst/>
          </a:prstGeom>
        </p:spPr>
      </p:pic>
      <p:sp>
        <p:nvSpPr>
          <p:cNvPr id="7" name="TextBox 6">
            <a:extLst>
              <a:ext uri="{FF2B5EF4-FFF2-40B4-BE49-F238E27FC236}">
                <a16:creationId xmlns:a16="http://schemas.microsoft.com/office/drawing/2014/main" id="{86662A58-8CFF-76A0-2BE3-8C530E1F96B6}"/>
              </a:ext>
            </a:extLst>
          </p:cNvPr>
          <p:cNvSpPr txBox="1"/>
          <p:nvPr/>
        </p:nvSpPr>
        <p:spPr>
          <a:xfrm>
            <a:off x="7749990" y="2053235"/>
            <a:ext cx="1650240" cy="523220"/>
          </a:xfrm>
          <a:prstGeom prst="rect">
            <a:avLst/>
          </a:prstGeom>
          <a:noFill/>
        </p:spPr>
        <p:txBody>
          <a:bodyPr wrap="square" rtlCol="0">
            <a:spAutoFit/>
          </a:bodyPr>
          <a:lstStyle/>
          <a:p>
            <a:r>
              <a:rPr lang="en-NG" sz="2800" b="1" dirty="0"/>
              <a:t>SCOUTS</a:t>
            </a:r>
          </a:p>
        </p:txBody>
      </p:sp>
      <p:sp>
        <p:nvSpPr>
          <p:cNvPr id="6" name="Slide Number Placeholder 5">
            <a:extLst>
              <a:ext uri="{FF2B5EF4-FFF2-40B4-BE49-F238E27FC236}">
                <a16:creationId xmlns:a16="http://schemas.microsoft.com/office/drawing/2014/main" id="{44C8B65F-C523-4C75-0F4E-C8FD678D9122}"/>
              </a:ext>
            </a:extLst>
          </p:cNvPr>
          <p:cNvSpPr>
            <a:spLocks noGrp="1"/>
          </p:cNvSpPr>
          <p:nvPr>
            <p:ph type="sldNum" sz="quarter" idx="12"/>
          </p:nvPr>
        </p:nvSpPr>
        <p:spPr/>
        <p:txBody>
          <a:bodyPr/>
          <a:lstStyle/>
          <a:p>
            <a:fld id="{3AA3E605-34F3-7E4B-8B22-45C5A686B7D2}" type="slidenum">
              <a:rPr lang="en-NG" smtClean="0"/>
              <a:t>15</a:t>
            </a:fld>
            <a:endParaRPr lang="en-NG"/>
          </a:p>
        </p:txBody>
      </p:sp>
    </p:spTree>
    <p:extLst>
      <p:ext uri="{BB962C8B-B14F-4D97-AF65-F5344CB8AC3E}">
        <p14:creationId xmlns:p14="http://schemas.microsoft.com/office/powerpoint/2010/main" val="2218482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9F3EF-96DD-71AE-9587-2D0A1E225D78}"/>
              </a:ext>
            </a:extLst>
          </p:cNvPr>
          <p:cNvSpPr>
            <a:spLocks noGrp="1"/>
          </p:cNvSpPr>
          <p:nvPr>
            <p:ph type="title"/>
          </p:nvPr>
        </p:nvSpPr>
        <p:spPr>
          <a:xfrm>
            <a:off x="502651" y="526611"/>
            <a:ext cx="10365953" cy="883068"/>
          </a:xfrm>
        </p:spPr>
        <p:txBody>
          <a:bodyPr>
            <a:normAutofit/>
          </a:bodyPr>
          <a:lstStyle/>
          <a:p>
            <a:pPr algn="ctr"/>
            <a:r>
              <a:rPr lang="en-NG" b="1" dirty="0"/>
              <a:t>METHODOLOGY &amp; SCOPE OF BUILD</a:t>
            </a:r>
          </a:p>
        </p:txBody>
      </p:sp>
      <p:sp useBgFill="1">
        <p:nvSpPr>
          <p:cNvPr id="6" name="Rounded Rectangle 5">
            <a:extLst>
              <a:ext uri="{FF2B5EF4-FFF2-40B4-BE49-F238E27FC236}">
                <a16:creationId xmlns:a16="http://schemas.microsoft.com/office/drawing/2014/main" id="{F04C87D0-9C2D-4D7C-2461-B9215E094041}"/>
              </a:ext>
            </a:extLst>
          </p:cNvPr>
          <p:cNvSpPr/>
          <p:nvPr/>
        </p:nvSpPr>
        <p:spPr>
          <a:xfrm>
            <a:off x="947057" y="1409679"/>
            <a:ext cx="10365953" cy="5178407"/>
          </a:xfrm>
          <a:prstGeom prst="roundRect">
            <a:avLst>
              <a:gd name="adj" fmla="val 2416"/>
            </a:avLst>
          </a:prstGeom>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r>
              <a:rPr lang="en-NG" sz="1600" b="1" dirty="0">
                <a:solidFill>
                  <a:schemeClr val="tx1"/>
                </a:solidFill>
              </a:rPr>
              <a:t>FULL NAME</a:t>
            </a:r>
          </a:p>
          <a:p>
            <a:pPr marL="285750" indent="-285750">
              <a:lnSpc>
                <a:spcPct val="150000"/>
              </a:lnSpc>
              <a:buFont typeface="Arial" panose="020B0604020202020204" pitchFamily="34" charset="0"/>
              <a:buChar char="•"/>
            </a:pPr>
            <a:r>
              <a:rPr lang="en-NG" sz="1600" b="1" dirty="0">
                <a:solidFill>
                  <a:schemeClr val="tx1"/>
                </a:solidFill>
              </a:rPr>
              <a:t>SEX/GENDER</a:t>
            </a:r>
          </a:p>
          <a:p>
            <a:pPr marL="285750" indent="-285750">
              <a:lnSpc>
                <a:spcPct val="150000"/>
              </a:lnSpc>
              <a:buFont typeface="Arial" panose="020B0604020202020204" pitchFamily="34" charset="0"/>
              <a:buChar char="•"/>
            </a:pPr>
            <a:r>
              <a:rPr lang="en-NG" sz="1600" b="1" dirty="0">
                <a:solidFill>
                  <a:schemeClr val="tx1"/>
                </a:solidFill>
              </a:rPr>
              <a:t>DATE OF BIRTH</a:t>
            </a:r>
          </a:p>
          <a:p>
            <a:pPr marL="285750" indent="-285750">
              <a:lnSpc>
                <a:spcPct val="150000"/>
              </a:lnSpc>
              <a:buFont typeface="Arial" panose="020B0604020202020204" pitchFamily="34" charset="0"/>
              <a:buChar char="•"/>
            </a:pPr>
            <a:r>
              <a:rPr lang="en-NG" sz="1600" b="1" dirty="0">
                <a:solidFill>
                  <a:schemeClr val="tx1"/>
                </a:solidFill>
              </a:rPr>
              <a:t>MARITAL STATUS</a:t>
            </a:r>
          </a:p>
          <a:p>
            <a:pPr marL="285750" indent="-285750">
              <a:lnSpc>
                <a:spcPct val="150000"/>
              </a:lnSpc>
              <a:buFont typeface="Arial" panose="020B0604020202020204" pitchFamily="34" charset="0"/>
              <a:buChar char="•"/>
            </a:pPr>
            <a:r>
              <a:rPr lang="en-NG" sz="1600" b="1" dirty="0">
                <a:solidFill>
                  <a:schemeClr val="tx1"/>
                </a:solidFill>
              </a:rPr>
              <a:t>HEIGHT</a:t>
            </a:r>
          </a:p>
          <a:p>
            <a:pPr marL="285750" indent="-285750">
              <a:lnSpc>
                <a:spcPct val="150000"/>
              </a:lnSpc>
              <a:buFont typeface="Arial" panose="020B0604020202020204" pitchFamily="34" charset="0"/>
              <a:buChar char="•"/>
            </a:pPr>
            <a:r>
              <a:rPr lang="en-NG" sz="1600" b="1" dirty="0">
                <a:solidFill>
                  <a:schemeClr val="tx1"/>
                </a:solidFill>
              </a:rPr>
              <a:t>WEIGHT</a:t>
            </a:r>
          </a:p>
          <a:p>
            <a:pPr marL="285750" indent="-285750">
              <a:lnSpc>
                <a:spcPct val="150000"/>
              </a:lnSpc>
              <a:buFont typeface="Arial" panose="020B0604020202020204" pitchFamily="34" charset="0"/>
              <a:buChar char="•"/>
            </a:pPr>
            <a:r>
              <a:rPr lang="en-NG" sz="1600" b="1" dirty="0">
                <a:solidFill>
                  <a:schemeClr val="tx1"/>
                </a:solidFill>
              </a:rPr>
              <a:t>SPORT PREFRENCE (FOOTBALL/BASKETBALL)</a:t>
            </a:r>
          </a:p>
          <a:p>
            <a:pPr marL="285750" indent="-285750">
              <a:lnSpc>
                <a:spcPct val="150000"/>
              </a:lnSpc>
              <a:buFont typeface="Arial" panose="020B0604020202020204" pitchFamily="34" charset="0"/>
              <a:buChar char="•"/>
            </a:pPr>
            <a:r>
              <a:rPr lang="en-NG" sz="1600" b="1" dirty="0">
                <a:solidFill>
                  <a:schemeClr val="tx1"/>
                </a:solidFill>
              </a:rPr>
              <a:t>ADDRESS</a:t>
            </a:r>
          </a:p>
          <a:p>
            <a:pPr marL="285750" indent="-285750">
              <a:lnSpc>
                <a:spcPct val="150000"/>
              </a:lnSpc>
              <a:buFont typeface="Arial" panose="020B0604020202020204" pitchFamily="34" charset="0"/>
              <a:buChar char="•"/>
            </a:pPr>
            <a:r>
              <a:rPr lang="en-NG" sz="1600" b="1" dirty="0">
                <a:solidFill>
                  <a:schemeClr val="tx1"/>
                </a:solidFill>
              </a:rPr>
              <a:t>PHONE NUMBER</a:t>
            </a:r>
          </a:p>
          <a:p>
            <a:pPr marL="285750" indent="-285750">
              <a:lnSpc>
                <a:spcPct val="150000"/>
              </a:lnSpc>
              <a:buFont typeface="Arial" panose="020B0604020202020204" pitchFamily="34" charset="0"/>
              <a:buChar char="•"/>
            </a:pPr>
            <a:r>
              <a:rPr lang="en-NG" sz="1600" b="1" dirty="0">
                <a:solidFill>
                  <a:schemeClr val="tx1"/>
                </a:solidFill>
              </a:rPr>
              <a:t>EMAIL ADDRESS</a:t>
            </a:r>
          </a:p>
          <a:p>
            <a:pPr marL="285750" indent="-285750">
              <a:lnSpc>
                <a:spcPct val="150000"/>
              </a:lnSpc>
              <a:buFont typeface="Arial" panose="020B0604020202020204" pitchFamily="34" charset="0"/>
              <a:buChar char="•"/>
            </a:pPr>
            <a:r>
              <a:rPr lang="en-NG" sz="1600" b="1" dirty="0">
                <a:solidFill>
                  <a:schemeClr val="tx1"/>
                </a:solidFill>
              </a:rPr>
              <a:t>NEXT OF KIN INFORMATION</a:t>
            </a:r>
          </a:p>
          <a:p>
            <a:pPr marL="285750" indent="-285750">
              <a:lnSpc>
                <a:spcPct val="150000"/>
              </a:lnSpc>
              <a:buFont typeface="Arial" panose="020B0604020202020204" pitchFamily="34" charset="0"/>
              <a:buChar char="•"/>
            </a:pPr>
            <a:r>
              <a:rPr lang="en-NG" sz="1600" b="1" dirty="0">
                <a:solidFill>
                  <a:schemeClr val="tx1"/>
                </a:solidFill>
              </a:rPr>
              <a:t>BLOOD GROUP/GENOTYPE</a:t>
            </a:r>
          </a:p>
          <a:p>
            <a:pPr marL="285750" indent="-285750">
              <a:lnSpc>
                <a:spcPct val="150000"/>
              </a:lnSpc>
              <a:buFont typeface="Arial" panose="020B0604020202020204" pitchFamily="34" charset="0"/>
              <a:buChar char="•"/>
            </a:pPr>
            <a:r>
              <a:rPr lang="en-NG" sz="1600" b="1" dirty="0">
                <a:solidFill>
                  <a:schemeClr val="tx1"/>
                </a:solidFill>
              </a:rPr>
              <a:t>YOUTUBE LINK</a:t>
            </a:r>
          </a:p>
        </p:txBody>
      </p:sp>
      <p:pic>
        <p:nvPicPr>
          <p:cNvPr id="4" name="Graphic 3">
            <a:extLst>
              <a:ext uri="{FF2B5EF4-FFF2-40B4-BE49-F238E27FC236}">
                <a16:creationId xmlns:a16="http://schemas.microsoft.com/office/drawing/2014/main" id="{5F6FB869-EB9E-75C0-3FF0-1B4A6A34EE5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7382" r="43019"/>
          <a:stretch/>
        </p:blipFill>
        <p:spPr>
          <a:xfrm flipH="1">
            <a:off x="8299391" y="2864781"/>
            <a:ext cx="2250198" cy="2754909"/>
          </a:xfrm>
          <a:prstGeom prst="rect">
            <a:avLst/>
          </a:prstGeom>
        </p:spPr>
      </p:pic>
      <p:sp>
        <p:nvSpPr>
          <p:cNvPr id="7" name="TextBox 6">
            <a:extLst>
              <a:ext uri="{FF2B5EF4-FFF2-40B4-BE49-F238E27FC236}">
                <a16:creationId xmlns:a16="http://schemas.microsoft.com/office/drawing/2014/main" id="{86662A58-8CFF-76A0-2BE3-8C530E1F96B6}"/>
              </a:ext>
            </a:extLst>
          </p:cNvPr>
          <p:cNvSpPr txBox="1"/>
          <p:nvPr/>
        </p:nvSpPr>
        <p:spPr>
          <a:xfrm>
            <a:off x="8292982" y="2222813"/>
            <a:ext cx="1808955" cy="523220"/>
          </a:xfrm>
          <a:prstGeom prst="rect">
            <a:avLst/>
          </a:prstGeom>
          <a:noFill/>
        </p:spPr>
        <p:txBody>
          <a:bodyPr wrap="square" rtlCol="0">
            <a:spAutoFit/>
          </a:bodyPr>
          <a:lstStyle/>
          <a:p>
            <a:r>
              <a:rPr lang="en-NG" sz="2800" b="1" dirty="0"/>
              <a:t>ATHLETES</a:t>
            </a:r>
          </a:p>
        </p:txBody>
      </p:sp>
      <p:sp>
        <p:nvSpPr>
          <p:cNvPr id="8" name="Slide Number Placeholder 7">
            <a:extLst>
              <a:ext uri="{FF2B5EF4-FFF2-40B4-BE49-F238E27FC236}">
                <a16:creationId xmlns:a16="http://schemas.microsoft.com/office/drawing/2014/main" id="{B68A5C0B-002E-3B80-C5E2-16BABE34E321}"/>
              </a:ext>
            </a:extLst>
          </p:cNvPr>
          <p:cNvSpPr>
            <a:spLocks noGrp="1"/>
          </p:cNvSpPr>
          <p:nvPr>
            <p:ph type="sldNum" sz="quarter" idx="12"/>
          </p:nvPr>
        </p:nvSpPr>
        <p:spPr/>
        <p:txBody>
          <a:bodyPr/>
          <a:lstStyle/>
          <a:p>
            <a:fld id="{3AA3E605-34F3-7E4B-8B22-45C5A686B7D2}" type="slidenum">
              <a:rPr lang="en-NG" smtClean="0"/>
              <a:t>16</a:t>
            </a:fld>
            <a:endParaRPr lang="en-NG"/>
          </a:p>
        </p:txBody>
      </p:sp>
    </p:spTree>
    <p:extLst>
      <p:ext uri="{BB962C8B-B14F-4D97-AF65-F5344CB8AC3E}">
        <p14:creationId xmlns:p14="http://schemas.microsoft.com/office/powerpoint/2010/main" val="1576124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9F3EF-96DD-71AE-9587-2D0A1E225D78}"/>
              </a:ext>
            </a:extLst>
          </p:cNvPr>
          <p:cNvSpPr>
            <a:spLocks noGrp="1"/>
          </p:cNvSpPr>
          <p:nvPr>
            <p:ph type="title"/>
          </p:nvPr>
        </p:nvSpPr>
        <p:spPr>
          <a:xfrm>
            <a:off x="1119572" y="577628"/>
            <a:ext cx="10027727" cy="871511"/>
          </a:xfrm>
        </p:spPr>
        <p:txBody>
          <a:bodyPr>
            <a:normAutofit/>
          </a:bodyPr>
          <a:lstStyle/>
          <a:p>
            <a:pPr algn="ctr"/>
            <a:r>
              <a:rPr lang="en-NG" sz="4000" b="1" dirty="0"/>
              <a:t>METHODOLOGY &amp; SCOPE OF BUILD</a:t>
            </a:r>
          </a:p>
        </p:txBody>
      </p:sp>
      <p:grpSp>
        <p:nvGrpSpPr>
          <p:cNvPr id="29" name="Group 28">
            <a:extLst>
              <a:ext uri="{FF2B5EF4-FFF2-40B4-BE49-F238E27FC236}">
                <a16:creationId xmlns:a16="http://schemas.microsoft.com/office/drawing/2014/main" id="{753302F9-8172-2134-9ACA-26A4338FA32A}"/>
              </a:ext>
            </a:extLst>
          </p:cNvPr>
          <p:cNvGrpSpPr/>
          <p:nvPr/>
        </p:nvGrpSpPr>
        <p:grpSpPr>
          <a:xfrm>
            <a:off x="891018" y="1472274"/>
            <a:ext cx="11028839" cy="5124469"/>
            <a:chOff x="286872" y="1219201"/>
            <a:chExt cx="11426220" cy="5378824"/>
          </a:xfrm>
        </p:grpSpPr>
        <p:sp useBgFill="1">
          <p:nvSpPr>
            <p:cNvPr id="11" name="Rounded Rectangle 10">
              <a:extLst>
                <a:ext uri="{FF2B5EF4-FFF2-40B4-BE49-F238E27FC236}">
                  <a16:creationId xmlns:a16="http://schemas.microsoft.com/office/drawing/2014/main" id="{CDE7E8B0-9801-A6B6-2DCD-CAC2B30A87CD}"/>
                </a:ext>
              </a:extLst>
            </p:cNvPr>
            <p:cNvSpPr/>
            <p:nvPr/>
          </p:nvSpPr>
          <p:spPr>
            <a:xfrm>
              <a:off x="286872" y="1219201"/>
              <a:ext cx="11426220" cy="5378824"/>
            </a:xfrm>
            <a:prstGeom prst="roundRect">
              <a:avLst>
                <a:gd name="adj" fmla="val 4426"/>
              </a:avLst>
            </a:prstGeom>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dirty="0"/>
            </a:p>
          </p:txBody>
        </p:sp>
        <p:pic>
          <p:nvPicPr>
            <p:cNvPr id="3" name="Graphic 2">
              <a:extLst>
                <a:ext uri="{FF2B5EF4-FFF2-40B4-BE49-F238E27FC236}">
                  <a16:creationId xmlns:a16="http://schemas.microsoft.com/office/drawing/2014/main" id="{3F64939B-E400-3F42-24A3-7DD4C33E2003}"/>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7382" r="43019"/>
            <a:stretch/>
          </p:blipFill>
          <p:spPr>
            <a:xfrm flipH="1">
              <a:off x="4389555" y="1618163"/>
              <a:ext cx="1174934" cy="1438468"/>
            </a:xfrm>
            <a:prstGeom prst="rect">
              <a:avLst/>
            </a:prstGeom>
          </p:spPr>
        </p:pic>
        <p:pic>
          <p:nvPicPr>
            <p:cNvPr id="4" name="Graphic 3">
              <a:extLst>
                <a:ext uri="{FF2B5EF4-FFF2-40B4-BE49-F238E27FC236}">
                  <a16:creationId xmlns:a16="http://schemas.microsoft.com/office/drawing/2014/main" id="{56B37A95-933C-260B-3A03-F3FB3B27E718}"/>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612" t="32822" r="55385"/>
            <a:stretch/>
          </p:blipFill>
          <p:spPr>
            <a:xfrm>
              <a:off x="4025153" y="4968470"/>
              <a:ext cx="1693027" cy="1351192"/>
            </a:xfrm>
            <a:prstGeom prst="rect">
              <a:avLst/>
            </a:prstGeom>
          </p:spPr>
        </p:pic>
        <p:sp>
          <p:nvSpPr>
            <p:cNvPr id="14" name="Right Brace 13">
              <a:extLst>
                <a:ext uri="{FF2B5EF4-FFF2-40B4-BE49-F238E27FC236}">
                  <a16:creationId xmlns:a16="http://schemas.microsoft.com/office/drawing/2014/main" id="{4732147B-E965-1A65-D09D-3E739C6079C2}"/>
                </a:ext>
              </a:extLst>
            </p:cNvPr>
            <p:cNvSpPr/>
            <p:nvPr/>
          </p:nvSpPr>
          <p:spPr>
            <a:xfrm>
              <a:off x="5737412" y="2083655"/>
              <a:ext cx="2160428" cy="3302712"/>
            </a:xfrm>
            <a:prstGeom prst="rightBrace">
              <a:avLst>
                <a:gd name="adj1" fmla="val 30325"/>
                <a:gd name="adj2" fmla="val 5217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G" dirty="0"/>
            </a:p>
          </p:txBody>
        </p:sp>
        <p:sp>
          <p:nvSpPr>
            <p:cNvPr id="16" name="TextBox 15">
              <a:extLst>
                <a:ext uri="{FF2B5EF4-FFF2-40B4-BE49-F238E27FC236}">
                  <a16:creationId xmlns:a16="http://schemas.microsoft.com/office/drawing/2014/main" id="{06BB4CFB-DD5A-EB3F-6504-D0A897587F6E}"/>
                </a:ext>
              </a:extLst>
            </p:cNvPr>
            <p:cNvSpPr txBox="1"/>
            <p:nvPr/>
          </p:nvSpPr>
          <p:spPr>
            <a:xfrm>
              <a:off x="4150573" y="1385967"/>
              <a:ext cx="1501406" cy="369332"/>
            </a:xfrm>
            <a:prstGeom prst="rect">
              <a:avLst/>
            </a:prstGeom>
            <a:noFill/>
          </p:spPr>
          <p:txBody>
            <a:bodyPr wrap="square" rtlCol="0">
              <a:spAutoFit/>
            </a:bodyPr>
            <a:lstStyle/>
            <a:p>
              <a:r>
                <a:rPr lang="en-NG" b="1" dirty="0"/>
                <a:t>ATHLETES</a:t>
              </a:r>
            </a:p>
          </p:txBody>
        </p:sp>
        <p:sp>
          <p:nvSpPr>
            <p:cNvPr id="17" name="TextBox 16">
              <a:extLst>
                <a:ext uri="{FF2B5EF4-FFF2-40B4-BE49-F238E27FC236}">
                  <a16:creationId xmlns:a16="http://schemas.microsoft.com/office/drawing/2014/main" id="{813EFEC1-B6A5-6AED-B68C-AFF9F6F7F40E}"/>
                </a:ext>
              </a:extLst>
            </p:cNvPr>
            <p:cNvSpPr txBox="1"/>
            <p:nvPr/>
          </p:nvSpPr>
          <p:spPr>
            <a:xfrm>
              <a:off x="4360866" y="4550573"/>
              <a:ext cx="1113858" cy="369332"/>
            </a:xfrm>
            <a:prstGeom prst="rect">
              <a:avLst/>
            </a:prstGeom>
            <a:noFill/>
          </p:spPr>
          <p:txBody>
            <a:bodyPr wrap="square" rtlCol="0">
              <a:spAutoFit/>
            </a:bodyPr>
            <a:lstStyle/>
            <a:p>
              <a:r>
                <a:rPr lang="en-NG" b="1" dirty="0"/>
                <a:t>SCOUTS</a:t>
              </a:r>
            </a:p>
          </p:txBody>
        </p:sp>
        <p:sp>
          <p:nvSpPr>
            <p:cNvPr id="18" name="TextBox 17">
              <a:extLst>
                <a:ext uri="{FF2B5EF4-FFF2-40B4-BE49-F238E27FC236}">
                  <a16:creationId xmlns:a16="http://schemas.microsoft.com/office/drawing/2014/main" id="{B46A19DD-1412-5229-8CB2-A70574F14F86}"/>
                </a:ext>
              </a:extLst>
            </p:cNvPr>
            <p:cNvSpPr txBox="1"/>
            <p:nvPr/>
          </p:nvSpPr>
          <p:spPr>
            <a:xfrm>
              <a:off x="8210366" y="1628329"/>
              <a:ext cx="2367987" cy="646331"/>
            </a:xfrm>
            <a:prstGeom prst="rect">
              <a:avLst/>
            </a:prstGeom>
            <a:noFill/>
            <a:ln w="38100">
              <a:solidFill>
                <a:schemeClr val="tx1"/>
              </a:solidFill>
            </a:ln>
          </p:spPr>
          <p:txBody>
            <a:bodyPr wrap="square" rtlCol="0">
              <a:spAutoFit/>
            </a:bodyPr>
            <a:lstStyle/>
            <a:p>
              <a:pPr algn="ctr"/>
              <a:r>
                <a:rPr lang="en-NG" b="1" dirty="0"/>
                <a:t>SCOUTS REQUIREMENTS</a:t>
              </a:r>
            </a:p>
          </p:txBody>
        </p:sp>
        <p:sp>
          <p:nvSpPr>
            <p:cNvPr id="19" name="TextBox 18">
              <a:extLst>
                <a:ext uri="{FF2B5EF4-FFF2-40B4-BE49-F238E27FC236}">
                  <a16:creationId xmlns:a16="http://schemas.microsoft.com/office/drawing/2014/main" id="{8F6F93A3-2FDF-416A-E0DE-57D2CFBF467A}"/>
                </a:ext>
              </a:extLst>
            </p:cNvPr>
            <p:cNvSpPr txBox="1"/>
            <p:nvPr/>
          </p:nvSpPr>
          <p:spPr>
            <a:xfrm>
              <a:off x="8210366" y="5229671"/>
              <a:ext cx="2367987" cy="646331"/>
            </a:xfrm>
            <a:prstGeom prst="rect">
              <a:avLst/>
            </a:prstGeom>
            <a:noFill/>
            <a:ln w="38100">
              <a:solidFill>
                <a:schemeClr val="tx1"/>
              </a:solidFill>
            </a:ln>
          </p:spPr>
          <p:txBody>
            <a:bodyPr wrap="square" rtlCol="0">
              <a:spAutoFit/>
            </a:bodyPr>
            <a:lstStyle/>
            <a:p>
              <a:pPr algn="ctr"/>
              <a:r>
                <a:rPr lang="en-NG" b="1" dirty="0"/>
                <a:t>ATHELETES</a:t>
              </a:r>
            </a:p>
            <a:p>
              <a:pPr algn="ctr"/>
              <a:r>
                <a:rPr lang="en-NG" b="1" dirty="0"/>
                <a:t>REQUIREMENTS</a:t>
              </a:r>
            </a:p>
          </p:txBody>
        </p:sp>
        <p:sp>
          <p:nvSpPr>
            <p:cNvPr id="23" name="TextBox 22">
              <a:extLst>
                <a:ext uri="{FF2B5EF4-FFF2-40B4-BE49-F238E27FC236}">
                  <a16:creationId xmlns:a16="http://schemas.microsoft.com/office/drawing/2014/main" id="{3D39861D-9F42-52BE-419A-8534C9E8678E}"/>
                </a:ext>
              </a:extLst>
            </p:cNvPr>
            <p:cNvSpPr txBox="1"/>
            <p:nvPr/>
          </p:nvSpPr>
          <p:spPr>
            <a:xfrm>
              <a:off x="7917072" y="3429000"/>
              <a:ext cx="3136409" cy="646331"/>
            </a:xfrm>
            <a:prstGeom prst="rect">
              <a:avLst/>
            </a:prstGeom>
            <a:noFill/>
            <a:ln w="38100">
              <a:solidFill>
                <a:schemeClr val="tx1"/>
              </a:solidFill>
            </a:ln>
          </p:spPr>
          <p:txBody>
            <a:bodyPr wrap="square" rtlCol="0">
              <a:spAutoFit/>
            </a:bodyPr>
            <a:lstStyle/>
            <a:p>
              <a:pPr algn="ctr"/>
              <a:r>
                <a:rPr lang="en-NG" b="1" dirty="0"/>
                <a:t>SCOUT/ATHELETES DASHBOARD</a:t>
              </a:r>
            </a:p>
          </p:txBody>
        </p:sp>
        <p:cxnSp>
          <p:nvCxnSpPr>
            <p:cNvPr id="25" name="Straight Arrow Connector 24">
              <a:extLst>
                <a:ext uri="{FF2B5EF4-FFF2-40B4-BE49-F238E27FC236}">
                  <a16:creationId xmlns:a16="http://schemas.microsoft.com/office/drawing/2014/main" id="{9E3F47F0-6C1A-329B-A613-1231AF324E23}"/>
                </a:ext>
              </a:extLst>
            </p:cNvPr>
            <p:cNvCxnSpPr>
              <a:stCxn id="23" idx="0"/>
              <a:endCxn id="18" idx="2"/>
            </p:cNvCxnSpPr>
            <p:nvPr/>
          </p:nvCxnSpPr>
          <p:spPr>
            <a:xfrm flipH="1" flipV="1">
              <a:off x="9394359" y="2274660"/>
              <a:ext cx="0" cy="1152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CD52210-DE14-656B-5408-7D193B0F6F90}"/>
                </a:ext>
              </a:extLst>
            </p:cNvPr>
            <p:cNvCxnSpPr>
              <a:cxnSpLocks/>
            </p:cNvCxnSpPr>
            <p:nvPr/>
          </p:nvCxnSpPr>
          <p:spPr>
            <a:xfrm>
              <a:off x="9394359" y="4075331"/>
              <a:ext cx="0" cy="11456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FED8C845-8993-DD3A-2009-344E405B40B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5336" y="2919449"/>
              <a:ext cx="2243271" cy="1631124"/>
            </a:xfrm>
            <a:prstGeom prst="rect">
              <a:avLst/>
            </a:prstGeom>
          </p:spPr>
        </p:pic>
        <p:cxnSp>
          <p:nvCxnSpPr>
            <p:cNvPr id="6" name="Straight Arrow Connector 5">
              <a:extLst>
                <a:ext uri="{FF2B5EF4-FFF2-40B4-BE49-F238E27FC236}">
                  <a16:creationId xmlns:a16="http://schemas.microsoft.com/office/drawing/2014/main" id="{B751AA06-22A8-A547-512F-DFA628F8C647}"/>
                </a:ext>
              </a:extLst>
            </p:cNvPr>
            <p:cNvCxnSpPr>
              <a:cxnSpLocks/>
            </p:cNvCxnSpPr>
            <p:nvPr/>
          </p:nvCxnSpPr>
          <p:spPr>
            <a:xfrm flipV="1">
              <a:off x="2648607" y="2337397"/>
              <a:ext cx="1481901" cy="8181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 name="Straight Arrow Connector 7">
            <a:extLst>
              <a:ext uri="{FF2B5EF4-FFF2-40B4-BE49-F238E27FC236}">
                <a16:creationId xmlns:a16="http://schemas.microsoft.com/office/drawing/2014/main" id="{D7ABAB8C-B62C-E609-FCC5-1C3682E0C718}"/>
              </a:ext>
            </a:extLst>
          </p:cNvPr>
          <p:cNvCxnSpPr>
            <a:cxnSpLocks/>
          </p:cNvCxnSpPr>
          <p:nvPr/>
        </p:nvCxnSpPr>
        <p:spPr>
          <a:xfrm>
            <a:off x="2801521" y="4646111"/>
            <a:ext cx="1488141" cy="8357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6662A58-8CFF-76A0-2BE3-8C530E1F96B6}"/>
              </a:ext>
            </a:extLst>
          </p:cNvPr>
          <p:cNvSpPr txBox="1"/>
          <p:nvPr/>
        </p:nvSpPr>
        <p:spPr>
          <a:xfrm>
            <a:off x="1265106" y="2564919"/>
            <a:ext cx="1271906" cy="461665"/>
          </a:xfrm>
          <a:prstGeom prst="rect">
            <a:avLst/>
          </a:prstGeom>
          <a:noFill/>
        </p:spPr>
        <p:txBody>
          <a:bodyPr wrap="square" rtlCol="0">
            <a:spAutoFit/>
          </a:bodyPr>
          <a:lstStyle/>
          <a:p>
            <a:r>
              <a:rPr lang="en-NG" sz="2400" b="1" dirty="0"/>
              <a:t>ADMIN</a:t>
            </a:r>
          </a:p>
        </p:txBody>
      </p:sp>
      <p:sp>
        <p:nvSpPr>
          <p:cNvPr id="33" name="Slide Number Placeholder 32">
            <a:extLst>
              <a:ext uri="{FF2B5EF4-FFF2-40B4-BE49-F238E27FC236}">
                <a16:creationId xmlns:a16="http://schemas.microsoft.com/office/drawing/2014/main" id="{4722AE88-F35C-B36E-990C-1DEE97B260AD}"/>
              </a:ext>
            </a:extLst>
          </p:cNvPr>
          <p:cNvSpPr>
            <a:spLocks noGrp="1"/>
          </p:cNvSpPr>
          <p:nvPr>
            <p:ph type="sldNum" sz="quarter" idx="12"/>
          </p:nvPr>
        </p:nvSpPr>
        <p:spPr/>
        <p:txBody>
          <a:bodyPr/>
          <a:lstStyle/>
          <a:p>
            <a:fld id="{3AA3E605-34F3-7E4B-8B22-45C5A686B7D2}" type="slidenum">
              <a:rPr lang="en-NG" smtClean="0"/>
              <a:t>17</a:t>
            </a:fld>
            <a:endParaRPr lang="en-NG"/>
          </a:p>
        </p:txBody>
      </p:sp>
    </p:spTree>
    <p:extLst>
      <p:ext uri="{BB962C8B-B14F-4D97-AF65-F5344CB8AC3E}">
        <p14:creationId xmlns:p14="http://schemas.microsoft.com/office/powerpoint/2010/main" val="610368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9F3EF-96DD-71AE-9587-2D0A1E225D78}"/>
              </a:ext>
            </a:extLst>
          </p:cNvPr>
          <p:cNvSpPr>
            <a:spLocks noGrp="1"/>
          </p:cNvSpPr>
          <p:nvPr>
            <p:ph type="title"/>
          </p:nvPr>
        </p:nvSpPr>
        <p:spPr>
          <a:xfrm>
            <a:off x="812195" y="200544"/>
            <a:ext cx="10027727" cy="769800"/>
          </a:xfrm>
        </p:spPr>
        <p:txBody>
          <a:bodyPr>
            <a:normAutofit/>
          </a:bodyPr>
          <a:lstStyle/>
          <a:p>
            <a:pPr algn="ctr"/>
            <a:r>
              <a:rPr lang="en-NG" sz="4000" b="1" dirty="0"/>
              <a:t>RESULTS</a:t>
            </a:r>
          </a:p>
        </p:txBody>
      </p:sp>
      <p:sp>
        <p:nvSpPr>
          <p:cNvPr id="33" name="Slide Number Placeholder 32">
            <a:extLst>
              <a:ext uri="{FF2B5EF4-FFF2-40B4-BE49-F238E27FC236}">
                <a16:creationId xmlns:a16="http://schemas.microsoft.com/office/drawing/2014/main" id="{4722AE88-F35C-B36E-990C-1DEE97B260AD}"/>
              </a:ext>
            </a:extLst>
          </p:cNvPr>
          <p:cNvSpPr>
            <a:spLocks noGrp="1"/>
          </p:cNvSpPr>
          <p:nvPr>
            <p:ph type="sldNum" sz="quarter" idx="12"/>
          </p:nvPr>
        </p:nvSpPr>
        <p:spPr/>
        <p:txBody>
          <a:bodyPr/>
          <a:lstStyle/>
          <a:p>
            <a:fld id="{3AA3E605-34F3-7E4B-8B22-45C5A686B7D2}" type="slidenum">
              <a:rPr lang="en-NG" smtClean="0"/>
              <a:t>18</a:t>
            </a:fld>
            <a:endParaRPr lang="en-NG"/>
          </a:p>
        </p:txBody>
      </p:sp>
      <p:pic>
        <p:nvPicPr>
          <p:cNvPr id="24" name="Picture 23">
            <a:extLst>
              <a:ext uri="{FF2B5EF4-FFF2-40B4-BE49-F238E27FC236}">
                <a16:creationId xmlns:a16="http://schemas.microsoft.com/office/drawing/2014/main" id="{12DF2472-ADC2-139E-90C3-90C35C2E46B4}"/>
              </a:ext>
            </a:extLst>
          </p:cNvPr>
          <p:cNvPicPr>
            <a:picLocks noChangeAspect="1"/>
          </p:cNvPicPr>
          <p:nvPr/>
        </p:nvPicPr>
        <p:blipFill>
          <a:blip r:embed="rId2"/>
          <a:srcRect/>
          <a:stretch/>
        </p:blipFill>
        <p:spPr>
          <a:xfrm>
            <a:off x="1633509" y="1393319"/>
            <a:ext cx="3775140" cy="2359462"/>
          </a:xfrm>
          <a:prstGeom prst="rect">
            <a:avLst/>
          </a:prstGeom>
        </p:spPr>
      </p:pic>
      <p:sp>
        <p:nvSpPr>
          <p:cNvPr id="27" name="TextBox 26">
            <a:extLst>
              <a:ext uri="{FF2B5EF4-FFF2-40B4-BE49-F238E27FC236}">
                <a16:creationId xmlns:a16="http://schemas.microsoft.com/office/drawing/2014/main" id="{81CCE043-11DB-B211-328C-3A395A81C625}"/>
              </a:ext>
            </a:extLst>
          </p:cNvPr>
          <p:cNvSpPr txBox="1"/>
          <p:nvPr/>
        </p:nvSpPr>
        <p:spPr>
          <a:xfrm>
            <a:off x="3964600" y="867502"/>
            <a:ext cx="3722915" cy="369332"/>
          </a:xfrm>
          <a:prstGeom prst="rect">
            <a:avLst/>
          </a:prstGeom>
          <a:noFill/>
        </p:spPr>
        <p:txBody>
          <a:bodyPr wrap="square" rtlCol="0">
            <a:spAutoFit/>
          </a:bodyPr>
          <a:lstStyle/>
          <a:p>
            <a:pPr algn="ctr"/>
            <a:r>
              <a:rPr lang="en-NG" b="1" dirty="0"/>
              <a:t>Landing Page: </a:t>
            </a:r>
          </a:p>
        </p:txBody>
      </p:sp>
      <p:pic>
        <p:nvPicPr>
          <p:cNvPr id="28" name="Picture 27">
            <a:extLst>
              <a:ext uri="{FF2B5EF4-FFF2-40B4-BE49-F238E27FC236}">
                <a16:creationId xmlns:a16="http://schemas.microsoft.com/office/drawing/2014/main" id="{95AC9BE2-662F-7F03-B670-FE69ED6D8A25}"/>
              </a:ext>
            </a:extLst>
          </p:cNvPr>
          <p:cNvPicPr>
            <a:picLocks noChangeAspect="1"/>
          </p:cNvPicPr>
          <p:nvPr/>
        </p:nvPicPr>
        <p:blipFill>
          <a:blip r:embed="rId3"/>
          <a:srcRect/>
          <a:stretch/>
        </p:blipFill>
        <p:spPr>
          <a:xfrm>
            <a:off x="6552872" y="1393318"/>
            <a:ext cx="3775137" cy="2359461"/>
          </a:xfrm>
          <a:prstGeom prst="rect">
            <a:avLst/>
          </a:prstGeom>
        </p:spPr>
      </p:pic>
      <p:pic>
        <p:nvPicPr>
          <p:cNvPr id="30" name="Picture 29">
            <a:extLst>
              <a:ext uri="{FF2B5EF4-FFF2-40B4-BE49-F238E27FC236}">
                <a16:creationId xmlns:a16="http://schemas.microsoft.com/office/drawing/2014/main" id="{2A6CADCC-7178-DA7F-620C-E3ADB102A4A2}"/>
              </a:ext>
            </a:extLst>
          </p:cNvPr>
          <p:cNvPicPr>
            <a:picLocks noChangeAspect="1"/>
          </p:cNvPicPr>
          <p:nvPr/>
        </p:nvPicPr>
        <p:blipFill>
          <a:blip r:embed="rId4"/>
          <a:srcRect/>
          <a:stretch/>
        </p:blipFill>
        <p:spPr>
          <a:xfrm>
            <a:off x="1633508" y="3891626"/>
            <a:ext cx="3775139" cy="2359462"/>
          </a:xfrm>
          <a:prstGeom prst="rect">
            <a:avLst/>
          </a:prstGeom>
        </p:spPr>
      </p:pic>
      <p:pic>
        <p:nvPicPr>
          <p:cNvPr id="31" name="Picture 30">
            <a:extLst>
              <a:ext uri="{FF2B5EF4-FFF2-40B4-BE49-F238E27FC236}">
                <a16:creationId xmlns:a16="http://schemas.microsoft.com/office/drawing/2014/main" id="{53FA302D-5ED5-0CF4-B5D6-093DA3B73458}"/>
              </a:ext>
            </a:extLst>
          </p:cNvPr>
          <p:cNvPicPr>
            <a:picLocks noChangeAspect="1"/>
          </p:cNvPicPr>
          <p:nvPr/>
        </p:nvPicPr>
        <p:blipFill>
          <a:blip r:embed="rId5"/>
          <a:srcRect/>
          <a:stretch/>
        </p:blipFill>
        <p:spPr>
          <a:xfrm>
            <a:off x="6552872" y="3891626"/>
            <a:ext cx="3775136" cy="2359460"/>
          </a:xfrm>
          <a:prstGeom prst="rect">
            <a:avLst/>
          </a:prstGeom>
        </p:spPr>
      </p:pic>
    </p:spTree>
    <p:extLst>
      <p:ext uri="{BB962C8B-B14F-4D97-AF65-F5344CB8AC3E}">
        <p14:creationId xmlns:p14="http://schemas.microsoft.com/office/powerpoint/2010/main" val="1994871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9F3EF-96DD-71AE-9587-2D0A1E225D78}"/>
              </a:ext>
            </a:extLst>
          </p:cNvPr>
          <p:cNvSpPr>
            <a:spLocks noGrp="1"/>
          </p:cNvSpPr>
          <p:nvPr>
            <p:ph type="title"/>
          </p:nvPr>
        </p:nvSpPr>
        <p:spPr>
          <a:xfrm>
            <a:off x="823083" y="585444"/>
            <a:ext cx="10027727" cy="769800"/>
          </a:xfrm>
        </p:spPr>
        <p:txBody>
          <a:bodyPr>
            <a:normAutofit/>
          </a:bodyPr>
          <a:lstStyle/>
          <a:p>
            <a:pPr algn="ctr"/>
            <a:r>
              <a:rPr lang="en-NG" sz="4000" b="1" dirty="0"/>
              <a:t>RESULTS</a:t>
            </a:r>
          </a:p>
        </p:txBody>
      </p:sp>
      <p:sp>
        <p:nvSpPr>
          <p:cNvPr id="33" name="Slide Number Placeholder 32">
            <a:extLst>
              <a:ext uri="{FF2B5EF4-FFF2-40B4-BE49-F238E27FC236}">
                <a16:creationId xmlns:a16="http://schemas.microsoft.com/office/drawing/2014/main" id="{4722AE88-F35C-B36E-990C-1DEE97B260AD}"/>
              </a:ext>
            </a:extLst>
          </p:cNvPr>
          <p:cNvSpPr>
            <a:spLocks noGrp="1"/>
          </p:cNvSpPr>
          <p:nvPr>
            <p:ph type="sldNum" sz="quarter" idx="12"/>
          </p:nvPr>
        </p:nvSpPr>
        <p:spPr/>
        <p:txBody>
          <a:bodyPr/>
          <a:lstStyle/>
          <a:p>
            <a:fld id="{3AA3E605-34F3-7E4B-8B22-45C5A686B7D2}" type="slidenum">
              <a:rPr lang="en-NG" smtClean="0"/>
              <a:t>19</a:t>
            </a:fld>
            <a:endParaRPr lang="en-NG"/>
          </a:p>
        </p:txBody>
      </p:sp>
      <p:pic>
        <p:nvPicPr>
          <p:cNvPr id="24" name="Picture 23">
            <a:extLst>
              <a:ext uri="{FF2B5EF4-FFF2-40B4-BE49-F238E27FC236}">
                <a16:creationId xmlns:a16="http://schemas.microsoft.com/office/drawing/2014/main" id="{12DF2472-ADC2-139E-90C3-90C35C2E46B4}"/>
              </a:ext>
            </a:extLst>
          </p:cNvPr>
          <p:cNvPicPr>
            <a:picLocks noChangeAspect="1"/>
          </p:cNvPicPr>
          <p:nvPr/>
        </p:nvPicPr>
        <p:blipFill>
          <a:blip r:embed="rId2"/>
          <a:srcRect/>
          <a:stretch/>
        </p:blipFill>
        <p:spPr>
          <a:xfrm>
            <a:off x="2731417" y="1909690"/>
            <a:ext cx="6729166" cy="4205728"/>
          </a:xfrm>
          <a:prstGeom prst="rect">
            <a:avLst/>
          </a:prstGeom>
        </p:spPr>
      </p:pic>
      <p:sp>
        <p:nvSpPr>
          <p:cNvPr id="27" name="TextBox 26">
            <a:extLst>
              <a:ext uri="{FF2B5EF4-FFF2-40B4-BE49-F238E27FC236}">
                <a16:creationId xmlns:a16="http://schemas.microsoft.com/office/drawing/2014/main" id="{81CCE043-11DB-B211-328C-3A395A81C625}"/>
              </a:ext>
            </a:extLst>
          </p:cNvPr>
          <p:cNvSpPr txBox="1"/>
          <p:nvPr/>
        </p:nvSpPr>
        <p:spPr>
          <a:xfrm>
            <a:off x="4234542" y="1355245"/>
            <a:ext cx="3722915" cy="369332"/>
          </a:xfrm>
          <a:prstGeom prst="rect">
            <a:avLst/>
          </a:prstGeom>
          <a:noFill/>
        </p:spPr>
        <p:txBody>
          <a:bodyPr wrap="square" rtlCol="0">
            <a:spAutoFit/>
          </a:bodyPr>
          <a:lstStyle/>
          <a:p>
            <a:pPr algn="ctr"/>
            <a:r>
              <a:rPr lang="en-NG" b="1" dirty="0"/>
              <a:t>Athlete Registration Page: </a:t>
            </a:r>
          </a:p>
        </p:txBody>
      </p:sp>
    </p:spTree>
    <p:extLst>
      <p:ext uri="{BB962C8B-B14F-4D97-AF65-F5344CB8AC3E}">
        <p14:creationId xmlns:p14="http://schemas.microsoft.com/office/powerpoint/2010/main" val="2600195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E76B6-F186-3024-74F5-FE9DDEABAC20}"/>
              </a:ext>
            </a:extLst>
          </p:cNvPr>
          <p:cNvSpPr>
            <a:spLocks noGrp="1"/>
          </p:cNvSpPr>
          <p:nvPr>
            <p:ph type="ctrTitle"/>
          </p:nvPr>
        </p:nvSpPr>
        <p:spPr>
          <a:xfrm>
            <a:off x="207636" y="152399"/>
            <a:ext cx="11418140" cy="946418"/>
          </a:xfrm>
        </p:spPr>
        <p:txBody>
          <a:bodyPr>
            <a:noAutofit/>
          </a:bodyPr>
          <a:lstStyle/>
          <a:p>
            <a:pPr algn="ctr">
              <a:lnSpc>
                <a:spcPct val="100000"/>
              </a:lnSpc>
            </a:pPr>
            <a:r>
              <a:rPr lang="en-US" sz="6600" b="1" dirty="0">
                <a:effectLst/>
                <a:ea typeface="Calibri" panose="020F0502020204030204" pitchFamily="34" charset="0"/>
                <a:cs typeface="Times New Roman" panose="02020603050405020304" pitchFamily="18" charset="0"/>
              </a:rPr>
              <a:t>TABLE OF CONTENT</a:t>
            </a:r>
            <a:endParaRPr lang="en-NG" sz="6600" dirty="0"/>
          </a:p>
        </p:txBody>
      </p:sp>
      <p:sp>
        <p:nvSpPr>
          <p:cNvPr id="5" name="Slide Number Placeholder 4">
            <a:extLst>
              <a:ext uri="{FF2B5EF4-FFF2-40B4-BE49-F238E27FC236}">
                <a16:creationId xmlns:a16="http://schemas.microsoft.com/office/drawing/2014/main" id="{48BEFECC-8A0A-0D68-535A-4F4C7877856B}"/>
              </a:ext>
            </a:extLst>
          </p:cNvPr>
          <p:cNvSpPr>
            <a:spLocks noGrp="1"/>
          </p:cNvSpPr>
          <p:nvPr>
            <p:ph type="sldNum" sz="quarter" idx="12"/>
          </p:nvPr>
        </p:nvSpPr>
        <p:spPr/>
        <p:txBody>
          <a:bodyPr/>
          <a:lstStyle/>
          <a:p>
            <a:fld id="{3AA3E605-34F3-7E4B-8B22-45C5A686B7D2}" type="slidenum">
              <a:rPr lang="en-NG" smtClean="0"/>
              <a:t>2</a:t>
            </a:fld>
            <a:endParaRPr lang="en-NG"/>
          </a:p>
        </p:txBody>
      </p:sp>
      <p:sp>
        <p:nvSpPr>
          <p:cNvPr id="3" name="Title 1">
            <a:extLst>
              <a:ext uri="{FF2B5EF4-FFF2-40B4-BE49-F238E27FC236}">
                <a16:creationId xmlns:a16="http://schemas.microsoft.com/office/drawing/2014/main" id="{CC0189E8-4A27-3B33-D613-2D3846127CF7}"/>
              </a:ext>
            </a:extLst>
          </p:cNvPr>
          <p:cNvSpPr txBox="1">
            <a:spLocks/>
          </p:cNvSpPr>
          <p:nvPr/>
        </p:nvSpPr>
        <p:spPr>
          <a:xfrm>
            <a:off x="2133601" y="1398494"/>
            <a:ext cx="8265458" cy="5307107"/>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50000"/>
              </a:lnSpc>
            </a:pPr>
            <a:r>
              <a:rPr lang="en-US" sz="1800" dirty="0">
                <a:ea typeface="Calibri" panose="020F0502020204030204" pitchFamily="34" charset="0"/>
                <a:cs typeface="Times New Roman" panose="02020603050405020304" pitchFamily="18" charset="0"/>
              </a:rPr>
              <a:t>Project Title													1</a:t>
            </a:r>
          </a:p>
          <a:p>
            <a:pPr>
              <a:lnSpc>
                <a:spcPct val="150000"/>
              </a:lnSpc>
            </a:pPr>
            <a:r>
              <a:rPr lang="en-NG" sz="1800" dirty="0"/>
              <a:t>Introduction													2</a:t>
            </a:r>
          </a:p>
          <a:p>
            <a:pPr>
              <a:lnSpc>
                <a:spcPct val="150000"/>
              </a:lnSpc>
            </a:pPr>
            <a:r>
              <a:rPr lang="en-NG" sz="1800" dirty="0"/>
              <a:t>Background of the Study									3</a:t>
            </a:r>
          </a:p>
          <a:p>
            <a:pPr>
              <a:lnSpc>
                <a:spcPct val="150000"/>
              </a:lnSpc>
            </a:pPr>
            <a:r>
              <a:rPr lang="en-NG" sz="1800" dirty="0"/>
              <a:t>Statement of Problem										4</a:t>
            </a:r>
          </a:p>
          <a:p>
            <a:pPr>
              <a:lnSpc>
                <a:spcPct val="150000"/>
              </a:lnSpc>
            </a:pPr>
            <a:r>
              <a:rPr lang="en-NG" sz="1800" dirty="0"/>
              <a:t>Aim &amp; Objectives											5</a:t>
            </a:r>
          </a:p>
          <a:p>
            <a:pPr>
              <a:lnSpc>
                <a:spcPct val="150000"/>
              </a:lnSpc>
            </a:pPr>
            <a:r>
              <a:rPr lang="en-NG" sz="1800" dirty="0"/>
              <a:t>Significance of the Study									6</a:t>
            </a:r>
          </a:p>
          <a:p>
            <a:pPr>
              <a:lnSpc>
                <a:spcPct val="150000"/>
              </a:lnSpc>
            </a:pPr>
            <a:r>
              <a:rPr lang="en-NG" sz="1800" dirty="0"/>
              <a:t>Scopes &amp; Limitation											7</a:t>
            </a:r>
          </a:p>
          <a:p>
            <a:pPr>
              <a:lnSpc>
                <a:spcPct val="150000"/>
              </a:lnSpc>
            </a:pPr>
            <a:r>
              <a:rPr lang="en-NG" sz="1800" dirty="0"/>
              <a:t>Literature Review											8</a:t>
            </a:r>
          </a:p>
          <a:p>
            <a:pPr>
              <a:lnSpc>
                <a:spcPct val="150000"/>
              </a:lnSpc>
            </a:pPr>
            <a:r>
              <a:rPr lang="en-NG" sz="1800" dirty="0"/>
              <a:t>Related Works												9</a:t>
            </a:r>
          </a:p>
          <a:p>
            <a:pPr>
              <a:lnSpc>
                <a:spcPct val="150000"/>
              </a:lnSpc>
            </a:pPr>
            <a:r>
              <a:rPr lang="en-NG" sz="1800" dirty="0"/>
              <a:t>Methodology &amp; Scope of Build								10</a:t>
            </a:r>
          </a:p>
          <a:p>
            <a:pPr>
              <a:lnSpc>
                <a:spcPct val="150000"/>
              </a:lnSpc>
            </a:pPr>
            <a:r>
              <a:rPr lang="en-NG" sz="1800" dirty="0"/>
              <a:t>Results														11</a:t>
            </a:r>
          </a:p>
          <a:p>
            <a:pPr>
              <a:lnSpc>
                <a:spcPct val="150000"/>
              </a:lnSpc>
            </a:pPr>
            <a:r>
              <a:rPr lang="en-NG" sz="1800" dirty="0"/>
              <a:t>Summary &amp; Conclusion										12</a:t>
            </a:r>
          </a:p>
          <a:p>
            <a:pPr>
              <a:lnSpc>
                <a:spcPct val="150000"/>
              </a:lnSpc>
            </a:pPr>
            <a:r>
              <a:rPr lang="en-NG" sz="1800" dirty="0"/>
              <a:t>References													13</a:t>
            </a:r>
          </a:p>
        </p:txBody>
      </p:sp>
      <p:cxnSp>
        <p:nvCxnSpPr>
          <p:cNvPr id="7" name="Straight Connector 6">
            <a:extLst>
              <a:ext uri="{FF2B5EF4-FFF2-40B4-BE49-F238E27FC236}">
                <a16:creationId xmlns:a16="http://schemas.microsoft.com/office/drawing/2014/main" id="{11B6D8CF-B1B8-220E-A6F7-4B58CCBEF057}"/>
              </a:ext>
            </a:extLst>
          </p:cNvPr>
          <p:cNvCxnSpPr>
            <a:cxnSpLocks/>
          </p:cNvCxnSpPr>
          <p:nvPr/>
        </p:nvCxnSpPr>
        <p:spPr>
          <a:xfrm>
            <a:off x="921695" y="1098817"/>
            <a:ext cx="978945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AD8020B-5D0E-5F46-7331-ECD29048C850}"/>
              </a:ext>
            </a:extLst>
          </p:cNvPr>
          <p:cNvCxnSpPr>
            <a:cxnSpLocks/>
          </p:cNvCxnSpPr>
          <p:nvPr/>
        </p:nvCxnSpPr>
        <p:spPr>
          <a:xfrm>
            <a:off x="3675530" y="1663594"/>
            <a:ext cx="5181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AD3E1A1-D698-D39E-82E5-B2A66CA01925}"/>
              </a:ext>
            </a:extLst>
          </p:cNvPr>
          <p:cNvCxnSpPr>
            <a:cxnSpLocks/>
          </p:cNvCxnSpPr>
          <p:nvPr/>
        </p:nvCxnSpPr>
        <p:spPr>
          <a:xfrm>
            <a:off x="3713057" y="2049077"/>
            <a:ext cx="5181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29E3634-2C04-4A9E-0915-55BF9516AEB0}"/>
              </a:ext>
            </a:extLst>
          </p:cNvPr>
          <p:cNvCxnSpPr>
            <a:cxnSpLocks/>
          </p:cNvCxnSpPr>
          <p:nvPr/>
        </p:nvCxnSpPr>
        <p:spPr>
          <a:xfrm>
            <a:off x="5036497" y="2488348"/>
            <a:ext cx="385816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44011ED-3937-4EE7-A0E7-BF2D542CA7C1}"/>
              </a:ext>
            </a:extLst>
          </p:cNvPr>
          <p:cNvCxnSpPr>
            <a:cxnSpLocks/>
          </p:cNvCxnSpPr>
          <p:nvPr/>
        </p:nvCxnSpPr>
        <p:spPr>
          <a:xfrm>
            <a:off x="4782149" y="2873831"/>
            <a:ext cx="419152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F591C80-8398-9420-52DE-96E9D8A2AD86}"/>
              </a:ext>
            </a:extLst>
          </p:cNvPr>
          <p:cNvCxnSpPr>
            <a:cxnSpLocks/>
          </p:cNvCxnSpPr>
          <p:nvPr/>
        </p:nvCxnSpPr>
        <p:spPr>
          <a:xfrm>
            <a:off x="4249271" y="3286209"/>
            <a:ext cx="47244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9B549E0-8D41-3A6C-9344-A9069A4FFA91}"/>
              </a:ext>
            </a:extLst>
          </p:cNvPr>
          <p:cNvCxnSpPr>
            <a:cxnSpLocks/>
          </p:cNvCxnSpPr>
          <p:nvPr/>
        </p:nvCxnSpPr>
        <p:spPr>
          <a:xfrm>
            <a:off x="5036497" y="3707552"/>
            <a:ext cx="393717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C7D8B82-E50A-49D9-88E7-F49EF3AB512E}"/>
              </a:ext>
            </a:extLst>
          </p:cNvPr>
          <p:cNvCxnSpPr>
            <a:cxnSpLocks/>
          </p:cNvCxnSpPr>
          <p:nvPr/>
        </p:nvCxnSpPr>
        <p:spPr>
          <a:xfrm>
            <a:off x="4479017" y="4119930"/>
            <a:ext cx="449465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4D197BB-40D0-B8D2-7CF8-358BE4E5763E}"/>
              </a:ext>
            </a:extLst>
          </p:cNvPr>
          <p:cNvCxnSpPr>
            <a:cxnSpLocks/>
          </p:cNvCxnSpPr>
          <p:nvPr/>
        </p:nvCxnSpPr>
        <p:spPr>
          <a:xfrm>
            <a:off x="4154619" y="4529540"/>
            <a:ext cx="481905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80612D1-019C-F3DC-ED15-2A7B936D004D}"/>
              </a:ext>
            </a:extLst>
          </p:cNvPr>
          <p:cNvCxnSpPr>
            <a:cxnSpLocks/>
          </p:cNvCxnSpPr>
          <p:nvPr/>
        </p:nvCxnSpPr>
        <p:spPr>
          <a:xfrm>
            <a:off x="3856804" y="4966044"/>
            <a:ext cx="5116867"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2EAD08C-8A3C-68CE-A963-51F127EDD543}"/>
              </a:ext>
            </a:extLst>
          </p:cNvPr>
          <p:cNvCxnSpPr>
            <a:cxnSpLocks/>
          </p:cNvCxnSpPr>
          <p:nvPr/>
        </p:nvCxnSpPr>
        <p:spPr>
          <a:xfrm>
            <a:off x="5759302" y="5348759"/>
            <a:ext cx="3214369"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8BA1D8F-5D0F-8404-E4E1-D0E952FEF0F2}"/>
              </a:ext>
            </a:extLst>
          </p:cNvPr>
          <p:cNvCxnSpPr>
            <a:cxnSpLocks/>
          </p:cNvCxnSpPr>
          <p:nvPr/>
        </p:nvCxnSpPr>
        <p:spPr>
          <a:xfrm>
            <a:off x="3048000" y="5776298"/>
            <a:ext cx="598279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6D6D4BE-901C-8F37-0EB8-90606B0D9F80}"/>
              </a:ext>
            </a:extLst>
          </p:cNvPr>
          <p:cNvCxnSpPr>
            <a:cxnSpLocks/>
          </p:cNvCxnSpPr>
          <p:nvPr/>
        </p:nvCxnSpPr>
        <p:spPr>
          <a:xfrm>
            <a:off x="4854910" y="6185908"/>
            <a:ext cx="417588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B3B93BF-F929-434B-0CAF-E2E731972151}"/>
              </a:ext>
            </a:extLst>
          </p:cNvPr>
          <p:cNvCxnSpPr>
            <a:cxnSpLocks/>
          </p:cNvCxnSpPr>
          <p:nvPr/>
        </p:nvCxnSpPr>
        <p:spPr>
          <a:xfrm>
            <a:off x="3544188" y="6577588"/>
            <a:ext cx="554039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736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9F3EF-96DD-71AE-9587-2D0A1E225D78}"/>
              </a:ext>
            </a:extLst>
          </p:cNvPr>
          <p:cNvSpPr>
            <a:spLocks noGrp="1"/>
          </p:cNvSpPr>
          <p:nvPr>
            <p:ph type="title"/>
          </p:nvPr>
        </p:nvSpPr>
        <p:spPr>
          <a:xfrm>
            <a:off x="823083" y="585444"/>
            <a:ext cx="10027727" cy="769800"/>
          </a:xfrm>
        </p:spPr>
        <p:txBody>
          <a:bodyPr>
            <a:normAutofit/>
          </a:bodyPr>
          <a:lstStyle/>
          <a:p>
            <a:pPr algn="ctr"/>
            <a:r>
              <a:rPr lang="en-NG" sz="4000" b="1" dirty="0"/>
              <a:t>RESULTS</a:t>
            </a:r>
          </a:p>
        </p:txBody>
      </p:sp>
      <p:sp>
        <p:nvSpPr>
          <p:cNvPr id="33" name="Slide Number Placeholder 32">
            <a:extLst>
              <a:ext uri="{FF2B5EF4-FFF2-40B4-BE49-F238E27FC236}">
                <a16:creationId xmlns:a16="http://schemas.microsoft.com/office/drawing/2014/main" id="{4722AE88-F35C-B36E-990C-1DEE97B260AD}"/>
              </a:ext>
            </a:extLst>
          </p:cNvPr>
          <p:cNvSpPr>
            <a:spLocks noGrp="1"/>
          </p:cNvSpPr>
          <p:nvPr>
            <p:ph type="sldNum" sz="quarter" idx="12"/>
          </p:nvPr>
        </p:nvSpPr>
        <p:spPr/>
        <p:txBody>
          <a:bodyPr/>
          <a:lstStyle/>
          <a:p>
            <a:fld id="{3AA3E605-34F3-7E4B-8B22-45C5A686B7D2}" type="slidenum">
              <a:rPr lang="en-NG" smtClean="0"/>
              <a:t>20</a:t>
            </a:fld>
            <a:endParaRPr lang="en-NG"/>
          </a:p>
        </p:txBody>
      </p:sp>
      <p:pic>
        <p:nvPicPr>
          <p:cNvPr id="24" name="Picture 23">
            <a:extLst>
              <a:ext uri="{FF2B5EF4-FFF2-40B4-BE49-F238E27FC236}">
                <a16:creationId xmlns:a16="http://schemas.microsoft.com/office/drawing/2014/main" id="{12DF2472-ADC2-139E-90C3-90C35C2E46B4}"/>
              </a:ext>
            </a:extLst>
          </p:cNvPr>
          <p:cNvPicPr>
            <a:picLocks noChangeAspect="1"/>
          </p:cNvPicPr>
          <p:nvPr/>
        </p:nvPicPr>
        <p:blipFill>
          <a:blip r:embed="rId2"/>
          <a:srcRect/>
          <a:stretch/>
        </p:blipFill>
        <p:spPr>
          <a:xfrm>
            <a:off x="1989002" y="1839686"/>
            <a:ext cx="7699283" cy="4812051"/>
          </a:xfrm>
          <a:prstGeom prst="rect">
            <a:avLst/>
          </a:prstGeom>
        </p:spPr>
      </p:pic>
      <p:sp>
        <p:nvSpPr>
          <p:cNvPr id="3" name="TextBox 2">
            <a:extLst>
              <a:ext uri="{FF2B5EF4-FFF2-40B4-BE49-F238E27FC236}">
                <a16:creationId xmlns:a16="http://schemas.microsoft.com/office/drawing/2014/main" id="{F40C9047-4AB1-DEC6-F29A-628D99903167}"/>
              </a:ext>
            </a:extLst>
          </p:cNvPr>
          <p:cNvSpPr txBox="1"/>
          <p:nvPr/>
        </p:nvSpPr>
        <p:spPr>
          <a:xfrm>
            <a:off x="4234542" y="1355245"/>
            <a:ext cx="3722915" cy="369332"/>
          </a:xfrm>
          <a:prstGeom prst="rect">
            <a:avLst/>
          </a:prstGeom>
          <a:noFill/>
        </p:spPr>
        <p:txBody>
          <a:bodyPr wrap="square" rtlCol="0">
            <a:spAutoFit/>
          </a:bodyPr>
          <a:lstStyle/>
          <a:p>
            <a:pPr algn="ctr"/>
            <a:r>
              <a:rPr lang="en-NG" b="1" dirty="0"/>
              <a:t>Athlete Dashboard Page: </a:t>
            </a:r>
          </a:p>
        </p:txBody>
      </p:sp>
    </p:spTree>
    <p:extLst>
      <p:ext uri="{BB962C8B-B14F-4D97-AF65-F5344CB8AC3E}">
        <p14:creationId xmlns:p14="http://schemas.microsoft.com/office/powerpoint/2010/main" val="1467803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9F3EF-96DD-71AE-9587-2D0A1E225D78}"/>
              </a:ext>
            </a:extLst>
          </p:cNvPr>
          <p:cNvSpPr>
            <a:spLocks noGrp="1"/>
          </p:cNvSpPr>
          <p:nvPr>
            <p:ph type="title"/>
          </p:nvPr>
        </p:nvSpPr>
        <p:spPr>
          <a:xfrm>
            <a:off x="823083" y="585444"/>
            <a:ext cx="10027727" cy="769800"/>
          </a:xfrm>
        </p:spPr>
        <p:txBody>
          <a:bodyPr>
            <a:normAutofit/>
          </a:bodyPr>
          <a:lstStyle/>
          <a:p>
            <a:pPr algn="ctr"/>
            <a:r>
              <a:rPr lang="en-NG" sz="4000" b="1" dirty="0"/>
              <a:t>RESULTS</a:t>
            </a:r>
          </a:p>
        </p:txBody>
      </p:sp>
      <p:sp>
        <p:nvSpPr>
          <p:cNvPr id="33" name="Slide Number Placeholder 32">
            <a:extLst>
              <a:ext uri="{FF2B5EF4-FFF2-40B4-BE49-F238E27FC236}">
                <a16:creationId xmlns:a16="http://schemas.microsoft.com/office/drawing/2014/main" id="{4722AE88-F35C-B36E-990C-1DEE97B260AD}"/>
              </a:ext>
            </a:extLst>
          </p:cNvPr>
          <p:cNvSpPr>
            <a:spLocks noGrp="1"/>
          </p:cNvSpPr>
          <p:nvPr>
            <p:ph type="sldNum" sz="quarter" idx="12"/>
          </p:nvPr>
        </p:nvSpPr>
        <p:spPr/>
        <p:txBody>
          <a:bodyPr/>
          <a:lstStyle/>
          <a:p>
            <a:fld id="{3AA3E605-34F3-7E4B-8B22-45C5A686B7D2}" type="slidenum">
              <a:rPr lang="en-NG" smtClean="0"/>
              <a:t>21</a:t>
            </a:fld>
            <a:endParaRPr lang="en-NG"/>
          </a:p>
        </p:txBody>
      </p:sp>
      <p:pic>
        <p:nvPicPr>
          <p:cNvPr id="24" name="Picture 23">
            <a:extLst>
              <a:ext uri="{FF2B5EF4-FFF2-40B4-BE49-F238E27FC236}">
                <a16:creationId xmlns:a16="http://schemas.microsoft.com/office/drawing/2014/main" id="{12DF2472-ADC2-139E-90C3-90C35C2E46B4}"/>
              </a:ext>
            </a:extLst>
          </p:cNvPr>
          <p:cNvPicPr>
            <a:picLocks noChangeAspect="1"/>
          </p:cNvPicPr>
          <p:nvPr/>
        </p:nvPicPr>
        <p:blipFill>
          <a:blip r:embed="rId2"/>
          <a:srcRect/>
          <a:stretch/>
        </p:blipFill>
        <p:spPr>
          <a:xfrm>
            <a:off x="1920903" y="1724577"/>
            <a:ext cx="7832086" cy="4895055"/>
          </a:xfrm>
          <a:prstGeom prst="rect">
            <a:avLst/>
          </a:prstGeom>
        </p:spPr>
      </p:pic>
      <p:sp>
        <p:nvSpPr>
          <p:cNvPr id="3" name="TextBox 2">
            <a:extLst>
              <a:ext uri="{FF2B5EF4-FFF2-40B4-BE49-F238E27FC236}">
                <a16:creationId xmlns:a16="http://schemas.microsoft.com/office/drawing/2014/main" id="{614BEF02-794A-FDE5-7066-9AF4866819ED}"/>
              </a:ext>
            </a:extLst>
          </p:cNvPr>
          <p:cNvSpPr txBox="1"/>
          <p:nvPr/>
        </p:nvSpPr>
        <p:spPr>
          <a:xfrm>
            <a:off x="4234542" y="1225008"/>
            <a:ext cx="3722915" cy="369332"/>
          </a:xfrm>
          <a:prstGeom prst="rect">
            <a:avLst/>
          </a:prstGeom>
          <a:noFill/>
        </p:spPr>
        <p:txBody>
          <a:bodyPr wrap="square" rtlCol="0">
            <a:spAutoFit/>
          </a:bodyPr>
          <a:lstStyle/>
          <a:p>
            <a:pPr algn="ctr"/>
            <a:r>
              <a:rPr lang="en-NG" b="1" dirty="0"/>
              <a:t>Athlete Bio Data Page: </a:t>
            </a:r>
          </a:p>
        </p:txBody>
      </p:sp>
    </p:spTree>
    <p:extLst>
      <p:ext uri="{BB962C8B-B14F-4D97-AF65-F5344CB8AC3E}">
        <p14:creationId xmlns:p14="http://schemas.microsoft.com/office/powerpoint/2010/main" val="2228642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9F3EF-96DD-71AE-9587-2D0A1E225D78}"/>
              </a:ext>
            </a:extLst>
          </p:cNvPr>
          <p:cNvSpPr>
            <a:spLocks noGrp="1"/>
          </p:cNvSpPr>
          <p:nvPr>
            <p:ph type="title"/>
          </p:nvPr>
        </p:nvSpPr>
        <p:spPr>
          <a:xfrm>
            <a:off x="823083" y="585444"/>
            <a:ext cx="10027727" cy="769800"/>
          </a:xfrm>
        </p:spPr>
        <p:txBody>
          <a:bodyPr>
            <a:normAutofit/>
          </a:bodyPr>
          <a:lstStyle/>
          <a:p>
            <a:pPr algn="ctr"/>
            <a:r>
              <a:rPr lang="en-NG" sz="4000" b="1" dirty="0"/>
              <a:t>RESULTS</a:t>
            </a:r>
          </a:p>
        </p:txBody>
      </p:sp>
      <p:sp>
        <p:nvSpPr>
          <p:cNvPr id="33" name="Slide Number Placeholder 32">
            <a:extLst>
              <a:ext uri="{FF2B5EF4-FFF2-40B4-BE49-F238E27FC236}">
                <a16:creationId xmlns:a16="http://schemas.microsoft.com/office/drawing/2014/main" id="{4722AE88-F35C-B36E-990C-1DEE97B260AD}"/>
              </a:ext>
            </a:extLst>
          </p:cNvPr>
          <p:cNvSpPr>
            <a:spLocks noGrp="1"/>
          </p:cNvSpPr>
          <p:nvPr>
            <p:ph type="sldNum" sz="quarter" idx="12"/>
          </p:nvPr>
        </p:nvSpPr>
        <p:spPr/>
        <p:txBody>
          <a:bodyPr/>
          <a:lstStyle/>
          <a:p>
            <a:fld id="{3AA3E605-34F3-7E4B-8B22-45C5A686B7D2}" type="slidenum">
              <a:rPr lang="en-NG" smtClean="0"/>
              <a:t>22</a:t>
            </a:fld>
            <a:endParaRPr lang="en-NG"/>
          </a:p>
        </p:txBody>
      </p:sp>
      <p:pic>
        <p:nvPicPr>
          <p:cNvPr id="24" name="Picture 23">
            <a:extLst>
              <a:ext uri="{FF2B5EF4-FFF2-40B4-BE49-F238E27FC236}">
                <a16:creationId xmlns:a16="http://schemas.microsoft.com/office/drawing/2014/main" id="{12DF2472-ADC2-139E-90C3-90C35C2E46B4}"/>
              </a:ext>
            </a:extLst>
          </p:cNvPr>
          <p:cNvPicPr>
            <a:picLocks noChangeAspect="1"/>
          </p:cNvPicPr>
          <p:nvPr/>
        </p:nvPicPr>
        <p:blipFill>
          <a:blip r:embed="rId2"/>
          <a:srcRect/>
          <a:stretch/>
        </p:blipFill>
        <p:spPr>
          <a:xfrm>
            <a:off x="2205748" y="1632075"/>
            <a:ext cx="7780504" cy="4862814"/>
          </a:xfrm>
          <a:prstGeom prst="rect">
            <a:avLst/>
          </a:prstGeom>
        </p:spPr>
      </p:pic>
      <p:sp>
        <p:nvSpPr>
          <p:cNvPr id="3" name="TextBox 2">
            <a:extLst>
              <a:ext uri="{FF2B5EF4-FFF2-40B4-BE49-F238E27FC236}">
                <a16:creationId xmlns:a16="http://schemas.microsoft.com/office/drawing/2014/main" id="{D024C088-E3FB-B039-2938-11409C5A1396}"/>
              </a:ext>
            </a:extLst>
          </p:cNvPr>
          <p:cNvSpPr txBox="1"/>
          <p:nvPr/>
        </p:nvSpPr>
        <p:spPr>
          <a:xfrm>
            <a:off x="4234542" y="1225008"/>
            <a:ext cx="3722915" cy="369332"/>
          </a:xfrm>
          <a:prstGeom prst="rect">
            <a:avLst/>
          </a:prstGeom>
          <a:noFill/>
        </p:spPr>
        <p:txBody>
          <a:bodyPr wrap="square" rtlCol="0">
            <a:spAutoFit/>
          </a:bodyPr>
          <a:lstStyle/>
          <a:p>
            <a:pPr algn="ctr"/>
            <a:r>
              <a:rPr lang="en-NG" b="1" dirty="0"/>
              <a:t>Scout Registration Page: </a:t>
            </a:r>
          </a:p>
        </p:txBody>
      </p:sp>
    </p:spTree>
    <p:extLst>
      <p:ext uri="{BB962C8B-B14F-4D97-AF65-F5344CB8AC3E}">
        <p14:creationId xmlns:p14="http://schemas.microsoft.com/office/powerpoint/2010/main" val="824636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9F3EF-96DD-71AE-9587-2D0A1E225D78}"/>
              </a:ext>
            </a:extLst>
          </p:cNvPr>
          <p:cNvSpPr>
            <a:spLocks noGrp="1"/>
          </p:cNvSpPr>
          <p:nvPr>
            <p:ph type="title"/>
          </p:nvPr>
        </p:nvSpPr>
        <p:spPr>
          <a:xfrm>
            <a:off x="823083" y="585444"/>
            <a:ext cx="10027727" cy="769800"/>
          </a:xfrm>
        </p:spPr>
        <p:txBody>
          <a:bodyPr>
            <a:normAutofit/>
          </a:bodyPr>
          <a:lstStyle/>
          <a:p>
            <a:pPr algn="ctr"/>
            <a:r>
              <a:rPr lang="en-NG" sz="4000" b="1" dirty="0"/>
              <a:t>RESULTS</a:t>
            </a:r>
          </a:p>
        </p:txBody>
      </p:sp>
      <p:sp>
        <p:nvSpPr>
          <p:cNvPr id="33" name="Slide Number Placeholder 32">
            <a:extLst>
              <a:ext uri="{FF2B5EF4-FFF2-40B4-BE49-F238E27FC236}">
                <a16:creationId xmlns:a16="http://schemas.microsoft.com/office/drawing/2014/main" id="{4722AE88-F35C-B36E-990C-1DEE97B260AD}"/>
              </a:ext>
            </a:extLst>
          </p:cNvPr>
          <p:cNvSpPr>
            <a:spLocks noGrp="1"/>
          </p:cNvSpPr>
          <p:nvPr>
            <p:ph type="sldNum" sz="quarter" idx="12"/>
          </p:nvPr>
        </p:nvSpPr>
        <p:spPr/>
        <p:txBody>
          <a:bodyPr/>
          <a:lstStyle/>
          <a:p>
            <a:fld id="{3AA3E605-34F3-7E4B-8B22-45C5A686B7D2}" type="slidenum">
              <a:rPr lang="en-NG" smtClean="0"/>
              <a:t>23</a:t>
            </a:fld>
            <a:endParaRPr lang="en-NG"/>
          </a:p>
        </p:txBody>
      </p:sp>
      <p:pic>
        <p:nvPicPr>
          <p:cNvPr id="24" name="Picture 23">
            <a:extLst>
              <a:ext uri="{FF2B5EF4-FFF2-40B4-BE49-F238E27FC236}">
                <a16:creationId xmlns:a16="http://schemas.microsoft.com/office/drawing/2014/main" id="{12DF2472-ADC2-139E-90C3-90C35C2E46B4}"/>
              </a:ext>
            </a:extLst>
          </p:cNvPr>
          <p:cNvPicPr>
            <a:picLocks noChangeAspect="1"/>
          </p:cNvPicPr>
          <p:nvPr/>
        </p:nvPicPr>
        <p:blipFill>
          <a:blip r:embed="rId2"/>
          <a:srcRect/>
          <a:stretch/>
        </p:blipFill>
        <p:spPr>
          <a:xfrm>
            <a:off x="2004242" y="1724577"/>
            <a:ext cx="7673158" cy="4795723"/>
          </a:xfrm>
          <a:prstGeom prst="rect">
            <a:avLst/>
          </a:prstGeom>
        </p:spPr>
      </p:pic>
      <p:sp>
        <p:nvSpPr>
          <p:cNvPr id="3" name="TextBox 2">
            <a:extLst>
              <a:ext uri="{FF2B5EF4-FFF2-40B4-BE49-F238E27FC236}">
                <a16:creationId xmlns:a16="http://schemas.microsoft.com/office/drawing/2014/main" id="{A08A27C8-CC88-19BE-6A50-EED8098BBB87}"/>
              </a:ext>
            </a:extLst>
          </p:cNvPr>
          <p:cNvSpPr txBox="1"/>
          <p:nvPr/>
        </p:nvSpPr>
        <p:spPr>
          <a:xfrm>
            <a:off x="4234542" y="1289929"/>
            <a:ext cx="3722915" cy="369332"/>
          </a:xfrm>
          <a:prstGeom prst="rect">
            <a:avLst/>
          </a:prstGeom>
          <a:noFill/>
        </p:spPr>
        <p:txBody>
          <a:bodyPr wrap="square" rtlCol="0">
            <a:spAutoFit/>
          </a:bodyPr>
          <a:lstStyle/>
          <a:p>
            <a:pPr algn="ctr"/>
            <a:r>
              <a:rPr lang="en-NG" b="1" dirty="0"/>
              <a:t>Scout Dashboard Page: </a:t>
            </a:r>
          </a:p>
        </p:txBody>
      </p:sp>
    </p:spTree>
    <p:extLst>
      <p:ext uri="{BB962C8B-B14F-4D97-AF65-F5344CB8AC3E}">
        <p14:creationId xmlns:p14="http://schemas.microsoft.com/office/powerpoint/2010/main" val="1114954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9F3EF-96DD-71AE-9587-2D0A1E225D78}"/>
              </a:ext>
            </a:extLst>
          </p:cNvPr>
          <p:cNvSpPr>
            <a:spLocks noGrp="1"/>
          </p:cNvSpPr>
          <p:nvPr>
            <p:ph type="title"/>
          </p:nvPr>
        </p:nvSpPr>
        <p:spPr>
          <a:xfrm>
            <a:off x="823083" y="585444"/>
            <a:ext cx="10027727" cy="769800"/>
          </a:xfrm>
        </p:spPr>
        <p:txBody>
          <a:bodyPr>
            <a:normAutofit/>
          </a:bodyPr>
          <a:lstStyle/>
          <a:p>
            <a:pPr algn="ctr"/>
            <a:r>
              <a:rPr lang="en-NG" sz="4000" b="1" dirty="0"/>
              <a:t>RESULTS</a:t>
            </a:r>
          </a:p>
        </p:txBody>
      </p:sp>
      <p:sp>
        <p:nvSpPr>
          <p:cNvPr id="33" name="Slide Number Placeholder 32">
            <a:extLst>
              <a:ext uri="{FF2B5EF4-FFF2-40B4-BE49-F238E27FC236}">
                <a16:creationId xmlns:a16="http://schemas.microsoft.com/office/drawing/2014/main" id="{4722AE88-F35C-B36E-990C-1DEE97B260AD}"/>
              </a:ext>
            </a:extLst>
          </p:cNvPr>
          <p:cNvSpPr>
            <a:spLocks noGrp="1"/>
          </p:cNvSpPr>
          <p:nvPr>
            <p:ph type="sldNum" sz="quarter" idx="12"/>
          </p:nvPr>
        </p:nvSpPr>
        <p:spPr/>
        <p:txBody>
          <a:bodyPr/>
          <a:lstStyle/>
          <a:p>
            <a:fld id="{3AA3E605-34F3-7E4B-8B22-45C5A686B7D2}" type="slidenum">
              <a:rPr lang="en-NG" smtClean="0"/>
              <a:t>24</a:t>
            </a:fld>
            <a:endParaRPr lang="en-NG"/>
          </a:p>
        </p:txBody>
      </p:sp>
      <p:pic>
        <p:nvPicPr>
          <p:cNvPr id="24" name="Picture 23">
            <a:extLst>
              <a:ext uri="{FF2B5EF4-FFF2-40B4-BE49-F238E27FC236}">
                <a16:creationId xmlns:a16="http://schemas.microsoft.com/office/drawing/2014/main" id="{12DF2472-ADC2-139E-90C3-90C35C2E46B4}"/>
              </a:ext>
            </a:extLst>
          </p:cNvPr>
          <p:cNvPicPr>
            <a:picLocks noChangeAspect="1"/>
          </p:cNvPicPr>
          <p:nvPr/>
        </p:nvPicPr>
        <p:blipFill>
          <a:blip r:embed="rId2"/>
          <a:srcRect/>
          <a:stretch/>
        </p:blipFill>
        <p:spPr>
          <a:xfrm>
            <a:off x="1989002" y="1724577"/>
            <a:ext cx="7688397" cy="4805248"/>
          </a:xfrm>
          <a:prstGeom prst="rect">
            <a:avLst/>
          </a:prstGeom>
        </p:spPr>
      </p:pic>
      <p:sp>
        <p:nvSpPr>
          <p:cNvPr id="3" name="TextBox 2">
            <a:extLst>
              <a:ext uri="{FF2B5EF4-FFF2-40B4-BE49-F238E27FC236}">
                <a16:creationId xmlns:a16="http://schemas.microsoft.com/office/drawing/2014/main" id="{785974CD-0A1A-070C-D7CB-1EBF74D1573A}"/>
              </a:ext>
            </a:extLst>
          </p:cNvPr>
          <p:cNvSpPr txBox="1"/>
          <p:nvPr/>
        </p:nvSpPr>
        <p:spPr>
          <a:xfrm>
            <a:off x="4234542" y="1279043"/>
            <a:ext cx="3722915" cy="369332"/>
          </a:xfrm>
          <a:prstGeom prst="rect">
            <a:avLst/>
          </a:prstGeom>
          <a:noFill/>
        </p:spPr>
        <p:txBody>
          <a:bodyPr wrap="square" rtlCol="0">
            <a:spAutoFit/>
          </a:bodyPr>
          <a:lstStyle/>
          <a:p>
            <a:pPr algn="ctr"/>
            <a:r>
              <a:rPr lang="en-NG" b="1" dirty="0"/>
              <a:t>Scout Bio Data Page: </a:t>
            </a:r>
          </a:p>
        </p:txBody>
      </p:sp>
    </p:spTree>
    <p:extLst>
      <p:ext uri="{BB962C8B-B14F-4D97-AF65-F5344CB8AC3E}">
        <p14:creationId xmlns:p14="http://schemas.microsoft.com/office/powerpoint/2010/main" val="37240583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9F3EF-96DD-71AE-9587-2D0A1E225D78}"/>
              </a:ext>
            </a:extLst>
          </p:cNvPr>
          <p:cNvSpPr>
            <a:spLocks noGrp="1"/>
          </p:cNvSpPr>
          <p:nvPr>
            <p:ph type="title"/>
          </p:nvPr>
        </p:nvSpPr>
        <p:spPr>
          <a:xfrm>
            <a:off x="823083" y="585444"/>
            <a:ext cx="10027727" cy="769800"/>
          </a:xfrm>
        </p:spPr>
        <p:txBody>
          <a:bodyPr>
            <a:normAutofit/>
          </a:bodyPr>
          <a:lstStyle/>
          <a:p>
            <a:pPr algn="ctr"/>
            <a:r>
              <a:rPr lang="en-NG" sz="4000" b="1" dirty="0"/>
              <a:t>RESULTS</a:t>
            </a:r>
          </a:p>
        </p:txBody>
      </p:sp>
      <p:sp>
        <p:nvSpPr>
          <p:cNvPr id="33" name="Slide Number Placeholder 32">
            <a:extLst>
              <a:ext uri="{FF2B5EF4-FFF2-40B4-BE49-F238E27FC236}">
                <a16:creationId xmlns:a16="http://schemas.microsoft.com/office/drawing/2014/main" id="{4722AE88-F35C-B36E-990C-1DEE97B260AD}"/>
              </a:ext>
            </a:extLst>
          </p:cNvPr>
          <p:cNvSpPr>
            <a:spLocks noGrp="1"/>
          </p:cNvSpPr>
          <p:nvPr>
            <p:ph type="sldNum" sz="quarter" idx="12"/>
          </p:nvPr>
        </p:nvSpPr>
        <p:spPr/>
        <p:txBody>
          <a:bodyPr/>
          <a:lstStyle/>
          <a:p>
            <a:fld id="{3AA3E605-34F3-7E4B-8B22-45C5A686B7D2}" type="slidenum">
              <a:rPr lang="en-NG" smtClean="0"/>
              <a:t>25</a:t>
            </a:fld>
            <a:endParaRPr lang="en-NG"/>
          </a:p>
        </p:txBody>
      </p:sp>
      <p:pic>
        <p:nvPicPr>
          <p:cNvPr id="24" name="Picture 23">
            <a:extLst>
              <a:ext uri="{FF2B5EF4-FFF2-40B4-BE49-F238E27FC236}">
                <a16:creationId xmlns:a16="http://schemas.microsoft.com/office/drawing/2014/main" id="{12DF2472-ADC2-139E-90C3-90C35C2E46B4}"/>
              </a:ext>
            </a:extLst>
          </p:cNvPr>
          <p:cNvPicPr>
            <a:picLocks noChangeAspect="1"/>
          </p:cNvPicPr>
          <p:nvPr/>
        </p:nvPicPr>
        <p:blipFill>
          <a:blip r:embed="rId2"/>
          <a:srcRect/>
          <a:stretch/>
        </p:blipFill>
        <p:spPr>
          <a:xfrm>
            <a:off x="2097041" y="1724577"/>
            <a:ext cx="7997915" cy="4998697"/>
          </a:xfrm>
          <a:prstGeom prst="rect">
            <a:avLst/>
          </a:prstGeom>
        </p:spPr>
      </p:pic>
      <p:sp>
        <p:nvSpPr>
          <p:cNvPr id="3" name="TextBox 2">
            <a:extLst>
              <a:ext uri="{FF2B5EF4-FFF2-40B4-BE49-F238E27FC236}">
                <a16:creationId xmlns:a16="http://schemas.microsoft.com/office/drawing/2014/main" id="{F78197BC-3F11-DC11-911C-BEE61304897A}"/>
              </a:ext>
            </a:extLst>
          </p:cNvPr>
          <p:cNvSpPr txBox="1"/>
          <p:nvPr/>
        </p:nvSpPr>
        <p:spPr>
          <a:xfrm>
            <a:off x="4234540" y="1257274"/>
            <a:ext cx="3722915" cy="369332"/>
          </a:xfrm>
          <a:prstGeom prst="rect">
            <a:avLst/>
          </a:prstGeom>
          <a:noFill/>
        </p:spPr>
        <p:txBody>
          <a:bodyPr wrap="square" rtlCol="0">
            <a:spAutoFit/>
          </a:bodyPr>
          <a:lstStyle/>
          <a:p>
            <a:pPr algn="ctr"/>
            <a:r>
              <a:rPr lang="en-NG" b="1" dirty="0"/>
              <a:t>Scout: Athlete Database Page: </a:t>
            </a:r>
          </a:p>
        </p:txBody>
      </p:sp>
    </p:spTree>
    <p:extLst>
      <p:ext uri="{BB962C8B-B14F-4D97-AF65-F5344CB8AC3E}">
        <p14:creationId xmlns:p14="http://schemas.microsoft.com/office/powerpoint/2010/main" val="873331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9F3EF-96DD-71AE-9587-2D0A1E225D78}"/>
              </a:ext>
            </a:extLst>
          </p:cNvPr>
          <p:cNvSpPr>
            <a:spLocks noGrp="1"/>
          </p:cNvSpPr>
          <p:nvPr>
            <p:ph type="title"/>
          </p:nvPr>
        </p:nvSpPr>
        <p:spPr>
          <a:xfrm>
            <a:off x="2329544" y="443496"/>
            <a:ext cx="7543799" cy="862790"/>
          </a:xfrm>
        </p:spPr>
        <p:txBody>
          <a:bodyPr>
            <a:normAutofit fontScale="90000"/>
          </a:bodyPr>
          <a:lstStyle/>
          <a:p>
            <a:r>
              <a:rPr lang="en-NG" sz="4800" b="1" dirty="0"/>
              <a:t>SUMMARY &amp; CONCLUSION</a:t>
            </a:r>
            <a:endParaRPr lang="en-NG" sz="4800" dirty="0"/>
          </a:p>
        </p:txBody>
      </p:sp>
      <p:sp useBgFill="1">
        <p:nvSpPr>
          <p:cNvPr id="3" name="Title 1">
            <a:extLst>
              <a:ext uri="{FF2B5EF4-FFF2-40B4-BE49-F238E27FC236}">
                <a16:creationId xmlns:a16="http://schemas.microsoft.com/office/drawing/2014/main" id="{3BEA7DBC-A83F-9D64-1D1E-CAE91FA89539}"/>
              </a:ext>
            </a:extLst>
          </p:cNvPr>
          <p:cNvSpPr txBox="1">
            <a:spLocks/>
          </p:cNvSpPr>
          <p:nvPr/>
        </p:nvSpPr>
        <p:spPr>
          <a:xfrm>
            <a:off x="1153887" y="1556658"/>
            <a:ext cx="10309301" cy="51056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nSpc>
                <a:spcPct val="120000"/>
              </a:lnSpc>
              <a:spcAft>
                <a:spcPts val="800"/>
              </a:spcAft>
            </a:pPr>
            <a:r>
              <a:rPr lang="en-US" sz="2000" dirty="0">
                <a:effectLst/>
                <a:latin typeface="+mn-lt"/>
                <a:ea typeface="Calibri" panose="020F0502020204030204" pitchFamily="34" charset="0"/>
                <a:cs typeface="Times New Roman" panose="02020603050405020304" pitchFamily="18" charset="0"/>
              </a:rPr>
              <a:t> </a:t>
            </a:r>
            <a:endParaRPr lang="en-NG" sz="2000" dirty="0">
              <a:effectLst/>
              <a:latin typeface="+mn-lt"/>
              <a:ea typeface="Calibri" panose="020F0502020204030204" pitchFamily="34" charset="0"/>
              <a:cs typeface="Times New Roman" panose="02020603050405020304" pitchFamily="18" charset="0"/>
            </a:endParaRPr>
          </a:p>
          <a:p>
            <a:pPr>
              <a:lnSpc>
                <a:spcPct val="120000"/>
              </a:lnSpc>
            </a:pPr>
            <a:r>
              <a:rPr lang="en-NG" sz="2000" dirty="0">
                <a:latin typeface="+mn-lt"/>
              </a:rPr>
              <a:t>This project concludes that no athlete with talent should be hidden from the world regardless of th</a:t>
            </a:r>
            <a:r>
              <a:rPr lang="en-GB" sz="2000" dirty="0" err="1">
                <a:latin typeface="+mn-lt"/>
              </a:rPr>
              <a:t>eir</a:t>
            </a:r>
            <a:r>
              <a:rPr lang="en-GB" sz="2000" dirty="0">
                <a:latin typeface="+mn-lt"/>
              </a:rPr>
              <a:t> financial, educational and family </a:t>
            </a:r>
            <a:r>
              <a:rPr lang="en-GB" sz="2000">
                <a:latin typeface="+mn-lt"/>
              </a:rPr>
              <a:t>background generally. </a:t>
            </a:r>
            <a:endParaRPr lang="en-NG" sz="2000" dirty="0">
              <a:latin typeface="+mn-lt"/>
            </a:endParaRPr>
          </a:p>
        </p:txBody>
      </p:sp>
      <p:sp>
        <p:nvSpPr>
          <p:cNvPr id="6" name="Slide Number Placeholder 5">
            <a:extLst>
              <a:ext uri="{FF2B5EF4-FFF2-40B4-BE49-F238E27FC236}">
                <a16:creationId xmlns:a16="http://schemas.microsoft.com/office/drawing/2014/main" id="{3DDF7C9B-FA71-2A66-5E6B-644B26895F97}"/>
              </a:ext>
            </a:extLst>
          </p:cNvPr>
          <p:cNvSpPr>
            <a:spLocks noGrp="1"/>
          </p:cNvSpPr>
          <p:nvPr>
            <p:ph type="sldNum" sz="quarter" idx="12"/>
          </p:nvPr>
        </p:nvSpPr>
        <p:spPr/>
        <p:txBody>
          <a:bodyPr/>
          <a:lstStyle/>
          <a:p>
            <a:fld id="{3AA3E605-34F3-7E4B-8B22-45C5A686B7D2}" type="slidenum">
              <a:rPr lang="en-NG" smtClean="0"/>
              <a:t>26</a:t>
            </a:fld>
            <a:endParaRPr lang="en-NG"/>
          </a:p>
        </p:txBody>
      </p:sp>
    </p:spTree>
    <p:extLst>
      <p:ext uri="{BB962C8B-B14F-4D97-AF65-F5344CB8AC3E}">
        <p14:creationId xmlns:p14="http://schemas.microsoft.com/office/powerpoint/2010/main" val="29921830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9F3EF-96DD-71AE-9587-2D0A1E225D78}"/>
              </a:ext>
            </a:extLst>
          </p:cNvPr>
          <p:cNvSpPr>
            <a:spLocks noGrp="1"/>
          </p:cNvSpPr>
          <p:nvPr>
            <p:ph type="title"/>
          </p:nvPr>
        </p:nvSpPr>
        <p:spPr>
          <a:xfrm>
            <a:off x="2329544" y="443496"/>
            <a:ext cx="4415117" cy="862790"/>
          </a:xfrm>
        </p:spPr>
        <p:txBody>
          <a:bodyPr>
            <a:normAutofit/>
          </a:bodyPr>
          <a:lstStyle/>
          <a:p>
            <a:r>
              <a:rPr lang="en-NG" sz="4800" b="1" dirty="0"/>
              <a:t>REFERENCES</a:t>
            </a:r>
            <a:r>
              <a:rPr lang="en-NG" sz="4800" dirty="0"/>
              <a:t>:</a:t>
            </a:r>
          </a:p>
        </p:txBody>
      </p:sp>
      <p:sp useBgFill="1">
        <p:nvSpPr>
          <p:cNvPr id="3" name="Title 1">
            <a:extLst>
              <a:ext uri="{FF2B5EF4-FFF2-40B4-BE49-F238E27FC236}">
                <a16:creationId xmlns:a16="http://schemas.microsoft.com/office/drawing/2014/main" id="{3BEA7DBC-A83F-9D64-1D1E-CAE91FA89539}"/>
              </a:ext>
            </a:extLst>
          </p:cNvPr>
          <p:cNvSpPr txBox="1">
            <a:spLocks/>
          </p:cNvSpPr>
          <p:nvPr/>
        </p:nvSpPr>
        <p:spPr>
          <a:xfrm>
            <a:off x="1153887" y="1556658"/>
            <a:ext cx="10309301" cy="5105665"/>
          </a:xfrm>
          <a:prstGeom prst="rect">
            <a:avLst/>
          </a:prstGeom>
        </p:spPr>
        <p:txBody>
          <a:bodyPr vert="horz" lIns="91440" tIns="45720" rIns="91440" bIns="45720" rtlCol="0" anchor="t">
            <a:normAutofit fontScale="92500" lnSpcReduction="2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nSpc>
                <a:spcPct val="150000"/>
              </a:lnSpc>
              <a:spcAft>
                <a:spcPts val="800"/>
              </a:spcAft>
            </a:pPr>
            <a:r>
              <a:rPr lang="en-US" sz="2000" b="1" dirty="0">
                <a:effectLst/>
                <a:latin typeface="+mn-lt"/>
                <a:ea typeface="Calibri" panose="020F0502020204030204" pitchFamily="34" charset="0"/>
                <a:cs typeface="Times New Roman" panose="02020603050405020304" pitchFamily="18" charset="0"/>
              </a:rPr>
              <a:t>The Benefits of Digital Transformation in Sports Administration</a:t>
            </a:r>
            <a:endParaRPr lang="en-NG" sz="2000" dirty="0">
              <a:effectLst/>
              <a:latin typeface="+mn-lt"/>
              <a:ea typeface="Calibri" panose="020F0502020204030204" pitchFamily="34" charset="0"/>
              <a:cs typeface="Times New Roman" panose="02020603050405020304" pitchFamily="18" charset="0"/>
            </a:endParaRPr>
          </a:p>
          <a:p>
            <a:pPr>
              <a:lnSpc>
                <a:spcPct val="150000"/>
              </a:lnSpc>
              <a:spcAft>
                <a:spcPts val="800"/>
              </a:spcAft>
            </a:pPr>
            <a:r>
              <a:rPr lang="en-US" sz="2000" dirty="0">
                <a:effectLst/>
                <a:latin typeface="+mn-lt"/>
                <a:ea typeface="Calibri" panose="020F0502020204030204" pitchFamily="34" charset="0"/>
                <a:cs typeface="Times New Roman" panose="02020603050405020304" pitchFamily="18" charset="0"/>
              </a:rPr>
              <a:t>Source: Journal of Sports Management and Commercialization</a:t>
            </a:r>
            <a:endParaRPr lang="en-NG" sz="2000" dirty="0">
              <a:effectLst/>
              <a:latin typeface="+mn-lt"/>
              <a:ea typeface="Calibri" panose="020F0502020204030204" pitchFamily="34" charset="0"/>
              <a:cs typeface="Times New Roman" panose="02020603050405020304" pitchFamily="18" charset="0"/>
            </a:endParaRPr>
          </a:p>
          <a:p>
            <a:pPr>
              <a:lnSpc>
                <a:spcPct val="150000"/>
              </a:lnSpc>
              <a:spcAft>
                <a:spcPts val="800"/>
              </a:spcAft>
            </a:pPr>
            <a:r>
              <a:rPr lang="en-US" sz="2000" dirty="0">
                <a:effectLst/>
                <a:latin typeface="+mn-lt"/>
                <a:ea typeface="Calibri" panose="020F0502020204030204" pitchFamily="34" charset="0"/>
                <a:cs typeface="Times New Roman" panose="02020603050405020304" pitchFamily="18" charset="0"/>
              </a:rPr>
              <a:t>Citation: Smith, J., &amp; Doe, A. (2022). The Benefits of Digital Transformation in Sports Administration. Journal of Sports Management and Commercialization, 10(3), 150-165.</a:t>
            </a:r>
            <a:endParaRPr lang="en-NG" sz="2000" dirty="0">
              <a:effectLst/>
              <a:latin typeface="+mn-lt"/>
              <a:ea typeface="Calibri" panose="020F0502020204030204" pitchFamily="34" charset="0"/>
              <a:cs typeface="Times New Roman" panose="02020603050405020304" pitchFamily="18" charset="0"/>
            </a:endParaRPr>
          </a:p>
          <a:p>
            <a:pPr>
              <a:lnSpc>
                <a:spcPct val="120000"/>
              </a:lnSpc>
              <a:spcAft>
                <a:spcPts val="800"/>
              </a:spcAft>
            </a:pPr>
            <a:r>
              <a:rPr lang="en-US" sz="2000" dirty="0">
                <a:effectLst/>
                <a:latin typeface="+mn-lt"/>
                <a:ea typeface="Calibri" panose="020F0502020204030204" pitchFamily="34" charset="0"/>
                <a:cs typeface="Times New Roman" panose="02020603050405020304" pitchFamily="18" charset="0"/>
              </a:rPr>
              <a:t> </a:t>
            </a:r>
            <a:endParaRPr lang="en-NG" sz="2000" dirty="0">
              <a:effectLst/>
              <a:latin typeface="+mn-lt"/>
              <a:ea typeface="Calibri" panose="020F0502020204030204" pitchFamily="34" charset="0"/>
              <a:cs typeface="Times New Roman" panose="02020603050405020304" pitchFamily="18" charset="0"/>
            </a:endParaRPr>
          </a:p>
          <a:p>
            <a:pPr>
              <a:lnSpc>
                <a:spcPct val="160000"/>
              </a:lnSpc>
              <a:spcAft>
                <a:spcPts val="800"/>
              </a:spcAft>
            </a:pPr>
            <a:r>
              <a:rPr lang="en-US" sz="2000" b="1" dirty="0">
                <a:effectLst/>
                <a:latin typeface="+mn-lt"/>
                <a:ea typeface="Calibri" panose="020F0502020204030204" pitchFamily="34" charset="0"/>
                <a:cs typeface="Times New Roman" panose="02020603050405020304" pitchFamily="18" charset="0"/>
              </a:rPr>
              <a:t>Digital Innovations in Sports Management</a:t>
            </a:r>
            <a:endParaRPr lang="en-NG" sz="2000" dirty="0">
              <a:effectLst/>
              <a:latin typeface="+mn-lt"/>
              <a:ea typeface="Calibri" panose="020F0502020204030204" pitchFamily="34" charset="0"/>
              <a:cs typeface="Times New Roman" panose="02020603050405020304" pitchFamily="18" charset="0"/>
            </a:endParaRPr>
          </a:p>
          <a:p>
            <a:pPr>
              <a:lnSpc>
                <a:spcPct val="160000"/>
              </a:lnSpc>
              <a:spcAft>
                <a:spcPts val="800"/>
              </a:spcAft>
            </a:pPr>
            <a:r>
              <a:rPr lang="en-US" sz="2000" dirty="0">
                <a:effectLst/>
                <a:latin typeface="+mn-lt"/>
                <a:ea typeface="Calibri" panose="020F0502020204030204" pitchFamily="34" charset="0"/>
                <a:cs typeface="Times New Roman" panose="02020603050405020304" pitchFamily="18" charset="0"/>
              </a:rPr>
              <a:t>Author: Laura P. Hartman</a:t>
            </a:r>
            <a:endParaRPr lang="en-NG" sz="2000" dirty="0">
              <a:effectLst/>
              <a:latin typeface="+mn-lt"/>
              <a:ea typeface="Calibri" panose="020F0502020204030204" pitchFamily="34" charset="0"/>
              <a:cs typeface="Times New Roman" panose="02020603050405020304" pitchFamily="18" charset="0"/>
            </a:endParaRPr>
          </a:p>
          <a:p>
            <a:pPr>
              <a:lnSpc>
                <a:spcPct val="160000"/>
              </a:lnSpc>
              <a:spcAft>
                <a:spcPts val="800"/>
              </a:spcAft>
            </a:pPr>
            <a:r>
              <a:rPr lang="en-US" sz="2000" dirty="0">
                <a:effectLst/>
                <a:latin typeface="+mn-lt"/>
                <a:ea typeface="Calibri" panose="020F0502020204030204" pitchFamily="34" charset="0"/>
                <a:cs typeface="Times New Roman" panose="02020603050405020304" pitchFamily="18" charset="0"/>
              </a:rPr>
              <a:t>Citation: Hartman, L. P. (2021). Digital Innovations in Sports Management. New York, NY: </a:t>
            </a:r>
            <a:r>
              <a:rPr lang="en-US" sz="2000" dirty="0" err="1">
                <a:effectLst/>
                <a:latin typeface="+mn-lt"/>
                <a:ea typeface="Calibri" panose="020F0502020204030204" pitchFamily="34" charset="0"/>
                <a:cs typeface="Times New Roman" panose="02020603050405020304" pitchFamily="18" charset="0"/>
              </a:rPr>
              <a:t>SportsTech</a:t>
            </a:r>
            <a:r>
              <a:rPr lang="en-US" sz="2000" dirty="0">
                <a:effectLst/>
                <a:latin typeface="+mn-lt"/>
                <a:ea typeface="Calibri" panose="020F0502020204030204" pitchFamily="34" charset="0"/>
                <a:cs typeface="Times New Roman" panose="02020603050405020304" pitchFamily="18" charset="0"/>
              </a:rPr>
              <a:t> Publishing.</a:t>
            </a:r>
            <a:endParaRPr lang="en-NG" sz="2000" dirty="0">
              <a:effectLst/>
              <a:latin typeface="+mn-lt"/>
              <a:ea typeface="Calibri" panose="020F0502020204030204" pitchFamily="34" charset="0"/>
              <a:cs typeface="Times New Roman" panose="02020603050405020304" pitchFamily="18" charset="0"/>
            </a:endParaRPr>
          </a:p>
          <a:p>
            <a:pPr>
              <a:lnSpc>
                <a:spcPct val="120000"/>
              </a:lnSpc>
              <a:spcAft>
                <a:spcPts val="800"/>
              </a:spcAft>
            </a:pPr>
            <a:r>
              <a:rPr lang="en-US" sz="2000" dirty="0">
                <a:effectLst/>
                <a:latin typeface="+mn-lt"/>
                <a:ea typeface="Calibri" panose="020F0502020204030204" pitchFamily="34" charset="0"/>
                <a:cs typeface="Times New Roman" panose="02020603050405020304" pitchFamily="18" charset="0"/>
              </a:rPr>
              <a:t> </a:t>
            </a:r>
            <a:endParaRPr lang="en-NG" sz="2000" dirty="0">
              <a:effectLst/>
              <a:latin typeface="+mn-lt"/>
              <a:ea typeface="Calibri" panose="020F0502020204030204" pitchFamily="34" charset="0"/>
              <a:cs typeface="Times New Roman" panose="02020603050405020304" pitchFamily="18" charset="0"/>
            </a:endParaRPr>
          </a:p>
          <a:p>
            <a:pPr>
              <a:lnSpc>
                <a:spcPct val="120000"/>
              </a:lnSpc>
            </a:pPr>
            <a:endParaRPr lang="en-NG" sz="2000" dirty="0">
              <a:latin typeface="+mn-lt"/>
            </a:endParaRPr>
          </a:p>
        </p:txBody>
      </p:sp>
      <p:sp>
        <p:nvSpPr>
          <p:cNvPr id="6" name="Slide Number Placeholder 5">
            <a:extLst>
              <a:ext uri="{FF2B5EF4-FFF2-40B4-BE49-F238E27FC236}">
                <a16:creationId xmlns:a16="http://schemas.microsoft.com/office/drawing/2014/main" id="{3DDF7C9B-FA71-2A66-5E6B-644B26895F97}"/>
              </a:ext>
            </a:extLst>
          </p:cNvPr>
          <p:cNvSpPr>
            <a:spLocks noGrp="1"/>
          </p:cNvSpPr>
          <p:nvPr>
            <p:ph type="sldNum" sz="quarter" idx="12"/>
          </p:nvPr>
        </p:nvSpPr>
        <p:spPr/>
        <p:txBody>
          <a:bodyPr/>
          <a:lstStyle/>
          <a:p>
            <a:fld id="{3AA3E605-34F3-7E4B-8B22-45C5A686B7D2}" type="slidenum">
              <a:rPr lang="en-NG" smtClean="0"/>
              <a:t>27</a:t>
            </a:fld>
            <a:endParaRPr lang="en-NG"/>
          </a:p>
        </p:txBody>
      </p:sp>
    </p:spTree>
    <p:extLst>
      <p:ext uri="{BB962C8B-B14F-4D97-AF65-F5344CB8AC3E}">
        <p14:creationId xmlns:p14="http://schemas.microsoft.com/office/powerpoint/2010/main" val="2344941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 name="Title 1">
            <a:extLst>
              <a:ext uri="{FF2B5EF4-FFF2-40B4-BE49-F238E27FC236}">
                <a16:creationId xmlns:a16="http://schemas.microsoft.com/office/drawing/2014/main" id="{3BEA7DBC-A83F-9D64-1D1E-CAE91FA89539}"/>
              </a:ext>
            </a:extLst>
          </p:cNvPr>
          <p:cNvSpPr txBox="1">
            <a:spLocks/>
          </p:cNvSpPr>
          <p:nvPr/>
        </p:nvSpPr>
        <p:spPr>
          <a:xfrm>
            <a:off x="1143001" y="1491343"/>
            <a:ext cx="10309301" cy="510566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nSpc>
                <a:spcPct val="120000"/>
              </a:lnSpc>
              <a:spcAft>
                <a:spcPts val="800"/>
              </a:spcAft>
            </a:pPr>
            <a:r>
              <a:rPr lang="en-US" sz="2000" b="1" dirty="0">
                <a:effectLst/>
                <a:latin typeface="+mn-lt"/>
                <a:ea typeface="Calibri" panose="020F0502020204030204" pitchFamily="34" charset="0"/>
                <a:cs typeface="Times New Roman" panose="02020603050405020304" pitchFamily="18" charset="0"/>
              </a:rPr>
              <a:t>How to Implement a Digital Registration System for Sports Events</a:t>
            </a:r>
            <a:endParaRPr lang="en-NG" sz="2000" dirty="0">
              <a:effectLst/>
              <a:latin typeface="+mn-lt"/>
              <a:ea typeface="Calibri" panose="020F0502020204030204" pitchFamily="34" charset="0"/>
              <a:cs typeface="Times New Roman" panose="02020603050405020304" pitchFamily="18" charset="0"/>
            </a:endParaRPr>
          </a:p>
          <a:p>
            <a:pPr>
              <a:lnSpc>
                <a:spcPct val="120000"/>
              </a:lnSpc>
              <a:spcAft>
                <a:spcPts val="800"/>
              </a:spcAft>
            </a:pPr>
            <a:r>
              <a:rPr lang="en-US" sz="2000" dirty="0">
                <a:effectLst/>
                <a:latin typeface="+mn-lt"/>
                <a:ea typeface="Calibri" panose="020F0502020204030204" pitchFamily="34" charset="0"/>
                <a:cs typeface="Times New Roman" panose="02020603050405020304" pitchFamily="18" charset="0"/>
              </a:rPr>
              <a:t>Source: </a:t>
            </a:r>
            <a:r>
              <a:rPr lang="en-US" sz="2000" dirty="0" err="1">
                <a:effectLst/>
                <a:latin typeface="+mn-lt"/>
                <a:ea typeface="Calibri" panose="020F0502020204030204" pitchFamily="34" charset="0"/>
                <a:cs typeface="Times New Roman" panose="02020603050405020304" pitchFamily="18" charset="0"/>
              </a:rPr>
              <a:t>SportsTech</a:t>
            </a:r>
            <a:r>
              <a:rPr lang="en-US" sz="2000" dirty="0">
                <a:effectLst/>
                <a:latin typeface="+mn-lt"/>
                <a:ea typeface="Calibri" panose="020F0502020204030204" pitchFamily="34" charset="0"/>
                <a:cs typeface="Times New Roman" panose="02020603050405020304" pitchFamily="18" charset="0"/>
              </a:rPr>
              <a:t> Hub</a:t>
            </a:r>
            <a:endParaRPr lang="en-NG" sz="2000" dirty="0">
              <a:effectLst/>
              <a:latin typeface="+mn-lt"/>
              <a:ea typeface="Calibri" panose="020F0502020204030204" pitchFamily="34" charset="0"/>
              <a:cs typeface="Times New Roman" panose="02020603050405020304" pitchFamily="18" charset="0"/>
            </a:endParaRPr>
          </a:p>
          <a:p>
            <a:pPr>
              <a:lnSpc>
                <a:spcPct val="120000"/>
              </a:lnSpc>
              <a:spcAft>
                <a:spcPts val="800"/>
              </a:spcAft>
            </a:pPr>
            <a:r>
              <a:rPr lang="en-US" sz="2000" dirty="0">
                <a:effectLst/>
                <a:latin typeface="+mn-lt"/>
                <a:ea typeface="Calibri" panose="020F0502020204030204" pitchFamily="34" charset="0"/>
                <a:cs typeface="Times New Roman" panose="02020603050405020304" pitchFamily="18" charset="0"/>
              </a:rPr>
              <a:t>URL: </a:t>
            </a:r>
            <a:r>
              <a:rPr lang="en-US" sz="2000" dirty="0" err="1">
                <a:effectLst/>
                <a:latin typeface="+mn-lt"/>
                <a:ea typeface="Calibri" panose="020F0502020204030204" pitchFamily="34" charset="0"/>
                <a:cs typeface="Times New Roman" panose="02020603050405020304" pitchFamily="18" charset="0"/>
              </a:rPr>
              <a:t>sportstechhub.com</a:t>
            </a:r>
            <a:endParaRPr lang="en-NG" sz="2000" dirty="0">
              <a:effectLst/>
              <a:latin typeface="+mn-lt"/>
              <a:ea typeface="Calibri" panose="020F0502020204030204" pitchFamily="34" charset="0"/>
              <a:cs typeface="Times New Roman" panose="02020603050405020304" pitchFamily="18" charset="0"/>
            </a:endParaRPr>
          </a:p>
          <a:p>
            <a:pPr>
              <a:lnSpc>
                <a:spcPct val="120000"/>
              </a:lnSpc>
              <a:spcAft>
                <a:spcPts val="800"/>
              </a:spcAft>
            </a:pPr>
            <a:r>
              <a:rPr lang="en-US" sz="2000" dirty="0">
                <a:effectLst/>
                <a:latin typeface="+mn-lt"/>
                <a:ea typeface="Calibri" panose="020F0502020204030204" pitchFamily="34" charset="0"/>
                <a:cs typeface="Times New Roman" panose="02020603050405020304" pitchFamily="18" charset="0"/>
              </a:rPr>
              <a:t>Citation: </a:t>
            </a:r>
            <a:r>
              <a:rPr lang="en-US" sz="2000" dirty="0" err="1">
                <a:effectLst/>
                <a:latin typeface="+mn-lt"/>
                <a:ea typeface="Calibri" panose="020F0502020204030204" pitchFamily="34" charset="0"/>
                <a:cs typeface="Times New Roman" panose="02020603050405020304" pitchFamily="18" charset="0"/>
              </a:rPr>
              <a:t>SportsTech</a:t>
            </a:r>
            <a:r>
              <a:rPr lang="en-US" sz="2000" dirty="0">
                <a:effectLst/>
                <a:latin typeface="+mn-lt"/>
                <a:ea typeface="Calibri" panose="020F0502020204030204" pitchFamily="34" charset="0"/>
                <a:cs typeface="Times New Roman" panose="02020603050405020304" pitchFamily="18" charset="0"/>
              </a:rPr>
              <a:t> Hub. (2023). How to Implement a Digital Registration System for Sports Events. Retrieved from </a:t>
            </a:r>
            <a:r>
              <a:rPr lang="en-US" sz="2000" dirty="0" err="1">
                <a:effectLst/>
                <a:latin typeface="+mn-lt"/>
                <a:ea typeface="Calibri" panose="020F0502020204030204" pitchFamily="34" charset="0"/>
                <a:cs typeface="Times New Roman" panose="02020603050405020304" pitchFamily="18" charset="0"/>
              </a:rPr>
              <a:t>sportstechhub.com</a:t>
            </a:r>
            <a:r>
              <a:rPr lang="en-US" sz="2000" dirty="0">
                <a:effectLst/>
                <a:latin typeface="+mn-lt"/>
                <a:ea typeface="Calibri" panose="020F0502020204030204" pitchFamily="34" charset="0"/>
                <a:cs typeface="Times New Roman" panose="02020603050405020304" pitchFamily="18" charset="0"/>
              </a:rPr>
              <a:t>.</a:t>
            </a:r>
            <a:endParaRPr lang="en-NG" sz="2000" dirty="0">
              <a:effectLst/>
              <a:latin typeface="+mn-lt"/>
              <a:ea typeface="Calibri" panose="020F0502020204030204" pitchFamily="34" charset="0"/>
              <a:cs typeface="Times New Roman" panose="02020603050405020304" pitchFamily="18" charset="0"/>
            </a:endParaRPr>
          </a:p>
          <a:p>
            <a:pPr>
              <a:lnSpc>
                <a:spcPct val="120000"/>
              </a:lnSpc>
              <a:spcAft>
                <a:spcPts val="800"/>
              </a:spcAft>
            </a:pPr>
            <a:r>
              <a:rPr lang="en-US" sz="2000" dirty="0">
                <a:effectLst/>
                <a:latin typeface="+mn-lt"/>
                <a:ea typeface="Calibri" panose="020F0502020204030204" pitchFamily="34" charset="0"/>
                <a:cs typeface="Times New Roman" panose="02020603050405020304" pitchFamily="18" charset="0"/>
              </a:rPr>
              <a:t> </a:t>
            </a:r>
            <a:endParaRPr lang="en-NG" sz="2000" dirty="0">
              <a:effectLst/>
              <a:latin typeface="+mn-lt"/>
              <a:ea typeface="Calibri" panose="020F0502020204030204" pitchFamily="34" charset="0"/>
              <a:cs typeface="Times New Roman" panose="02020603050405020304" pitchFamily="18" charset="0"/>
            </a:endParaRPr>
          </a:p>
          <a:p>
            <a:pPr>
              <a:lnSpc>
                <a:spcPct val="120000"/>
              </a:lnSpc>
              <a:spcAft>
                <a:spcPts val="800"/>
              </a:spcAft>
            </a:pPr>
            <a:r>
              <a:rPr lang="en-US" sz="2000" b="1" dirty="0">
                <a:effectLst/>
                <a:latin typeface="+mn-lt"/>
                <a:ea typeface="Calibri" panose="020F0502020204030204" pitchFamily="34" charset="0"/>
                <a:cs typeface="Times New Roman" panose="02020603050405020304" pitchFamily="18" charset="0"/>
              </a:rPr>
              <a:t>Impact of Digital Registration Systems on Athlete Participation Rates</a:t>
            </a:r>
            <a:endParaRPr lang="en-NG" sz="2000" dirty="0">
              <a:effectLst/>
              <a:latin typeface="+mn-lt"/>
              <a:ea typeface="Calibri" panose="020F0502020204030204" pitchFamily="34" charset="0"/>
              <a:cs typeface="Times New Roman" panose="02020603050405020304" pitchFamily="18" charset="0"/>
            </a:endParaRPr>
          </a:p>
          <a:p>
            <a:pPr>
              <a:lnSpc>
                <a:spcPct val="120000"/>
              </a:lnSpc>
              <a:spcAft>
                <a:spcPts val="800"/>
              </a:spcAft>
            </a:pPr>
            <a:r>
              <a:rPr lang="en-US" sz="2000" dirty="0">
                <a:effectLst/>
                <a:latin typeface="+mn-lt"/>
                <a:ea typeface="Calibri" panose="020F0502020204030204" pitchFamily="34" charset="0"/>
                <a:cs typeface="Times New Roman" panose="02020603050405020304" pitchFamily="18" charset="0"/>
              </a:rPr>
              <a:t>Source: International Journal of Sports Technology and Innovation</a:t>
            </a:r>
            <a:endParaRPr lang="en-NG" sz="2000" dirty="0">
              <a:effectLst/>
              <a:latin typeface="+mn-lt"/>
              <a:ea typeface="Calibri" panose="020F0502020204030204" pitchFamily="34" charset="0"/>
              <a:cs typeface="Times New Roman" panose="02020603050405020304" pitchFamily="18" charset="0"/>
            </a:endParaRPr>
          </a:p>
          <a:p>
            <a:pPr>
              <a:lnSpc>
                <a:spcPct val="120000"/>
              </a:lnSpc>
              <a:spcAft>
                <a:spcPts val="800"/>
              </a:spcAft>
            </a:pPr>
            <a:r>
              <a:rPr lang="en-US" sz="2000" dirty="0">
                <a:effectLst/>
                <a:latin typeface="+mn-lt"/>
                <a:ea typeface="Calibri" panose="020F0502020204030204" pitchFamily="34" charset="0"/>
                <a:cs typeface="Times New Roman" panose="02020603050405020304" pitchFamily="18" charset="0"/>
              </a:rPr>
              <a:t>Citation: Nguyen, T., &amp; Patel, R. (2023). Impact of Digital Registration Systems on Athlete Participation Rates. International Journal of Sports Technology and Innovation, 15(2), 78-95.</a:t>
            </a:r>
            <a:endParaRPr lang="en-NG" sz="2000" dirty="0">
              <a:effectLst/>
              <a:latin typeface="+mn-lt"/>
              <a:ea typeface="Calibri" panose="020F0502020204030204" pitchFamily="34" charset="0"/>
              <a:cs typeface="Times New Roman" panose="02020603050405020304" pitchFamily="18" charset="0"/>
            </a:endParaRPr>
          </a:p>
          <a:p>
            <a:pPr>
              <a:lnSpc>
                <a:spcPct val="120000"/>
              </a:lnSpc>
              <a:spcAft>
                <a:spcPts val="800"/>
              </a:spcAft>
            </a:pPr>
            <a:endParaRPr lang="en-NG" sz="2000" dirty="0">
              <a:effectLst/>
              <a:latin typeface="+mn-lt"/>
              <a:ea typeface="Calibri" panose="020F0502020204030204" pitchFamily="34" charset="0"/>
              <a:cs typeface="Times New Roman" panose="02020603050405020304" pitchFamily="18" charset="0"/>
            </a:endParaRPr>
          </a:p>
        </p:txBody>
      </p:sp>
      <p:sp>
        <p:nvSpPr>
          <p:cNvPr id="4" name="Title 1">
            <a:extLst>
              <a:ext uri="{FF2B5EF4-FFF2-40B4-BE49-F238E27FC236}">
                <a16:creationId xmlns:a16="http://schemas.microsoft.com/office/drawing/2014/main" id="{21E867B5-9B3C-227C-F1F0-51E05C46A328}"/>
              </a:ext>
            </a:extLst>
          </p:cNvPr>
          <p:cNvSpPr txBox="1">
            <a:spLocks/>
          </p:cNvSpPr>
          <p:nvPr/>
        </p:nvSpPr>
        <p:spPr>
          <a:xfrm>
            <a:off x="2231572" y="446049"/>
            <a:ext cx="4415117" cy="8627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NG" sz="4800" b="1" dirty="0">
                <a:solidFill>
                  <a:schemeClr val="tx1"/>
                </a:solidFill>
              </a:rPr>
              <a:t>REFERENCES</a:t>
            </a:r>
            <a:r>
              <a:rPr lang="en-NG" sz="4800" dirty="0"/>
              <a:t>:</a:t>
            </a:r>
          </a:p>
        </p:txBody>
      </p:sp>
      <p:sp>
        <p:nvSpPr>
          <p:cNvPr id="11" name="Slide Number Placeholder 10">
            <a:extLst>
              <a:ext uri="{FF2B5EF4-FFF2-40B4-BE49-F238E27FC236}">
                <a16:creationId xmlns:a16="http://schemas.microsoft.com/office/drawing/2014/main" id="{9FB4D038-3DBD-55CB-89BA-7E30DFA14F3A}"/>
              </a:ext>
            </a:extLst>
          </p:cNvPr>
          <p:cNvSpPr>
            <a:spLocks noGrp="1"/>
          </p:cNvSpPr>
          <p:nvPr>
            <p:ph type="sldNum" sz="quarter" idx="12"/>
          </p:nvPr>
        </p:nvSpPr>
        <p:spPr/>
        <p:txBody>
          <a:bodyPr/>
          <a:lstStyle/>
          <a:p>
            <a:fld id="{3AA3E605-34F3-7E4B-8B22-45C5A686B7D2}" type="slidenum">
              <a:rPr lang="en-NG" smtClean="0"/>
              <a:t>28</a:t>
            </a:fld>
            <a:endParaRPr lang="en-NG"/>
          </a:p>
        </p:txBody>
      </p:sp>
    </p:spTree>
    <p:extLst>
      <p:ext uri="{BB962C8B-B14F-4D97-AF65-F5344CB8AC3E}">
        <p14:creationId xmlns:p14="http://schemas.microsoft.com/office/powerpoint/2010/main" val="2372921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E76B6-F186-3024-74F5-FE9DDEABAC20}"/>
              </a:ext>
            </a:extLst>
          </p:cNvPr>
          <p:cNvSpPr>
            <a:spLocks noGrp="1"/>
          </p:cNvSpPr>
          <p:nvPr>
            <p:ph type="ctrTitle"/>
          </p:nvPr>
        </p:nvSpPr>
        <p:spPr>
          <a:xfrm>
            <a:off x="884303" y="936171"/>
            <a:ext cx="10148047" cy="4528458"/>
          </a:xfrm>
        </p:spPr>
        <p:txBody>
          <a:bodyPr>
            <a:noAutofit/>
          </a:bodyPr>
          <a:lstStyle/>
          <a:p>
            <a:pPr algn="ctr">
              <a:lnSpc>
                <a:spcPct val="100000"/>
              </a:lnSpc>
            </a:pPr>
            <a:r>
              <a:rPr lang="en-US" sz="8000" b="1" dirty="0">
                <a:effectLst/>
                <a:ea typeface="Calibri" panose="020F0502020204030204" pitchFamily="34" charset="0"/>
                <a:cs typeface="Times New Roman" panose="02020603050405020304" pitchFamily="18" charset="0"/>
              </a:rPr>
              <a:t>Digital/Online Sport Registration Platform</a:t>
            </a:r>
            <a:endParaRPr lang="en-NG" sz="8000" dirty="0"/>
          </a:p>
        </p:txBody>
      </p:sp>
      <p:sp>
        <p:nvSpPr>
          <p:cNvPr id="5" name="Slide Number Placeholder 4">
            <a:extLst>
              <a:ext uri="{FF2B5EF4-FFF2-40B4-BE49-F238E27FC236}">
                <a16:creationId xmlns:a16="http://schemas.microsoft.com/office/drawing/2014/main" id="{48BEFECC-8A0A-0D68-535A-4F4C7877856B}"/>
              </a:ext>
            </a:extLst>
          </p:cNvPr>
          <p:cNvSpPr>
            <a:spLocks noGrp="1"/>
          </p:cNvSpPr>
          <p:nvPr>
            <p:ph type="sldNum" sz="quarter" idx="12"/>
          </p:nvPr>
        </p:nvSpPr>
        <p:spPr/>
        <p:txBody>
          <a:bodyPr/>
          <a:lstStyle/>
          <a:p>
            <a:fld id="{3AA3E605-34F3-7E4B-8B22-45C5A686B7D2}" type="slidenum">
              <a:rPr lang="en-NG" smtClean="0"/>
              <a:t>3</a:t>
            </a:fld>
            <a:endParaRPr lang="en-NG"/>
          </a:p>
        </p:txBody>
      </p:sp>
    </p:spTree>
    <p:extLst>
      <p:ext uri="{BB962C8B-B14F-4D97-AF65-F5344CB8AC3E}">
        <p14:creationId xmlns:p14="http://schemas.microsoft.com/office/powerpoint/2010/main" val="3082370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28000">
              <a:schemeClr val="accent2">
                <a:lumMod val="40000"/>
                <a:lumOff val="60000"/>
              </a:schemeClr>
            </a:gs>
            <a:gs pos="72000">
              <a:schemeClr val="accent2">
                <a:lumMod val="95000"/>
                <a:lumOff val="5000"/>
              </a:schemeClr>
            </a:gs>
            <a:gs pos="100000">
              <a:schemeClr val="accent2">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8727E936-D3C4-EE38-3927-DF2B149B64FC}"/>
              </a:ext>
            </a:extLst>
          </p:cNvPr>
          <p:cNvGraphicFramePr/>
          <p:nvPr>
            <p:extLst>
              <p:ext uri="{D42A27DB-BD31-4B8C-83A1-F6EECF244321}">
                <p14:modId xmlns:p14="http://schemas.microsoft.com/office/powerpoint/2010/main" val="1106706193"/>
              </p:ext>
            </p:extLst>
          </p:nvPr>
        </p:nvGraphicFramePr>
        <p:xfrm>
          <a:off x="0" y="1698172"/>
          <a:ext cx="11854544" cy="5987142"/>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14D0911F-19B9-DC96-2197-0C12FDF9A687}"/>
              </a:ext>
            </a:extLst>
          </p:cNvPr>
          <p:cNvSpPr txBox="1"/>
          <p:nvPr/>
        </p:nvSpPr>
        <p:spPr>
          <a:xfrm>
            <a:off x="810984" y="144253"/>
            <a:ext cx="10961913" cy="1200329"/>
          </a:xfrm>
          <a:prstGeom prst="rect">
            <a:avLst/>
          </a:prstGeom>
          <a:noFill/>
        </p:spPr>
        <p:txBody>
          <a:bodyPr wrap="square" rtlCol="0">
            <a:spAutoFit/>
          </a:bodyPr>
          <a:lstStyle/>
          <a:p>
            <a:pPr algn="ctr"/>
            <a:r>
              <a:rPr lang="en-NG" sz="3600" b="1" dirty="0">
                <a:solidFill>
                  <a:schemeClr val="bg1"/>
                </a:solidFill>
              </a:rPr>
              <a:t>RATIO OF NIGERIAN STUDENTS </a:t>
            </a:r>
          </a:p>
          <a:p>
            <a:pPr algn="ctr"/>
            <a:r>
              <a:rPr lang="en-NG" sz="3600" b="1" dirty="0">
                <a:solidFill>
                  <a:schemeClr val="bg1"/>
                </a:solidFill>
              </a:rPr>
              <a:t>IN EDUCATION TO SPORTS</a:t>
            </a:r>
          </a:p>
        </p:txBody>
      </p:sp>
      <p:cxnSp>
        <p:nvCxnSpPr>
          <p:cNvPr id="8" name="Straight Connector 7">
            <a:extLst>
              <a:ext uri="{FF2B5EF4-FFF2-40B4-BE49-F238E27FC236}">
                <a16:creationId xmlns:a16="http://schemas.microsoft.com/office/drawing/2014/main" id="{29D47E96-EE03-326C-8ED9-635396AFA984}"/>
              </a:ext>
            </a:extLst>
          </p:cNvPr>
          <p:cNvCxnSpPr/>
          <p:nvPr/>
        </p:nvCxnSpPr>
        <p:spPr>
          <a:xfrm flipV="1">
            <a:off x="810984" y="1344582"/>
            <a:ext cx="10994571" cy="0"/>
          </a:xfrm>
          <a:prstGeom prst="line">
            <a:avLst/>
          </a:prstGeom>
          <a:ln w="38100">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DCBFF89E-0403-87C9-B4DD-91E0A35B8939}"/>
              </a:ext>
            </a:extLst>
          </p:cNvPr>
          <p:cNvSpPr>
            <a:spLocks noGrp="1"/>
          </p:cNvSpPr>
          <p:nvPr>
            <p:ph type="sldNum" sz="quarter" idx="12"/>
          </p:nvPr>
        </p:nvSpPr>
        <p:spPr/>
        <p:txBody>
          <a:bodyPr/>
          <a:lstStyle/>
          <a:p>
            <a:fld id="{3AA3E605-34F3-7E4B-8B22-45C5A686B7D2}" type="slidenum">
              <a:rPr lang="en-NG" smtClean="0"/>
              <a:t>4</a:t>
            </a:fld>
            <a:endParaRPr lang="en-NG"/>
          </a:p>
        </p:txBody>
      </p:sp>
    </p:spTree>
    <p:extLst>
      <p:ext uri="{BB962C8B-B14F-4D97-AF65-F5344CB8AC3E}">
        <p14:creationId xmlns:p14="http://schemas.microsoft.com/office/powerpoint/2010/main" val="2829137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783D7BE9-B672-2F92-4851-3C7BB5F3D3D2}"/>
              </a:ext>
            </a:extLst>
          </p:cNvPr>
          <p:cNvGraphicFramePr/>
          <p:nvPr>
            <p:extLst>
              <p:ext uri="{D42A27DB-BD31-4B8C-83A1-F6EECF244321}">
                <p14:modId xmlns:p14="http://schemas.microsoft.com/office/powerpoint/2010/main" val="2030190713"/>
              </p:ext>
            </p:extLst>
          </p:nvPr>
        </p:nvGraphicFramePr>
        <p:xfrm>
          <a:off x="800100" y="689875"/>
          <a:ext cx="10591799" cy="6814456"/>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a:extLst>
              <a:ext uri="{FF2B5EF4-FFF2-40B4-BE49-F238E27FC236}">
                <a16:creationId xmlns:a16="http://schemas.microsoft.com/office/drawing/2014/main" id="{9212FD55-488D-4960-7EAA-51E928C17BD8}"/>
              </a:ext>
            </a:extLst>
          </p:cNvPr>
          <p:cNvSpPr txBox="1"/>
          <p:nvPr/>
        </p:nvSpPr>
        <p:spPr>
          <a:xfrm>
            <a:off x="974271" y="57167"/>
            <a:ext cx="10961913" cy="646331"/>
          </a:xfrm>
          <a:prstGeom prst="rect">
            <a:avLst/>
          </a:prstGeom>
          <a:noFill/>
        </p:spPr>
        <p:txBody>
          <a:bodyPr wrap="square" rtlCol="0">
            <a:spAutoFit/>
          </a:bodyPr>
          <a:lstStyle/>
          <a:p>
            <a:r>
              <a:rPr lang="en-NG" sz="3600" b="1" dirty="0"/>
              <a:t>PERCENTAGE OF NIGERIAN STUDENTS IN SPORTS</a:t>
            </a:r>
          </a:p>
        </p:txBody>
      </p:sp>
      <p:cxnSp>
        <p:nvCxnSpPr>
          <p:cNvPr id="12" name="Straight Connector 11">
            <a:extLst>
              <a:ext uri="{FF2B5EF4-FFF2-40B4-BE49-F238E27FC236}">
                <a16:creationId xmlns:a16="http://schemas.microsoft.com/office/drawing/2014/main" id="{4B461718-72E7-B50B-CDC8-96E066FCD397}"/>
              </a:ext>
            </a:extLst>
          </p:cNvPr>
          <p:cNvCxnSpPr/>
          <p:nvPr/>
        </p:nvCxnSpPr>
        <p:spPr>
          <a:xfrm>
            <a:off x="1698171" y="696686"/>
            <a:ext cx="9514115" cy="0"/>
          </a:xfrm>
          <a:prstGeom prst="line">
            <a:avLst/>
          </a:prstGeom>
          <a:ln w="38100">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45766573-37F7-775A-E0B7-9056D2B2288D}"/>
              </a:ext>
            </a:extLst>
          </p:cNvPr>
          <p:cNvSpPr>
            <a:spLocks noGrp="1"/>
          </p:cNvSpPr>
          <p:nvPr>
            <p:ph type="sldNum" sz="quarter" idx="12"/>
          </p:nvPr>
        </p:nvSpPr>
        <p:spPr/>
        <p:txBody>
          <a:bodyPr/>
          <a:lstStyle/>
          <a:p>
            <a:fld id="{3AA3E605-34F3-7E4B-8B22-45C5A686B7D2}" type="slidenum">
              <a:rPr lang="en-NG" smtClean="0"/>
              <a:t>5</a:t>
            </a:fld>
            <a:endParaRPr lang="en-NG"/>
          </a:p>
        </p:txBody>
      </p:sp>
    </p:spTree>
    <p:extLst>
      <p:ext uri="{BB962C8B-B14F-4D97-AF65-F5344CB8AC3E}">
        <p14:creationId xmlns:p14="http://schemas.microsoft.com/office/powerpoint/2010/main" val="2699183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D0D0F-7E33-65C9-7F62-4C9055E3555F}"/>
              </a:ext>
            </a:extLst>
          </p:cNvPr>
          <p:cNvSpPr>
            <a:spLocks noGrp="1"/>
          </p:cNvSpPr>
          <p:nvPr>
            <p:ph type="title"/>
          </p:nvPr>
        </p:nvSpPr>
        <p:spPr>
          <a:xfrm>
            <a:off x="1665516" y="528275"/>
            <a:ext cx="9905998" cy="1062959"/>
          </a:xfrm>
        </p:spPr>
        <p:txBody>
          <a:bodyPr>
            <a:normAutofit/>
          </a:bodyPr>
          <a:lstStyle/>
          <a:p>
            <a:r>
              <a:rPr lang="en-GB" sz="4800" b="1" dirty="0">
                <a:effectLst/>
                <a:ea typeface="Times New Roman" panose="02020603050405020304" pitchFamily="18" charset="0"/>
              </a:rPr>
              <a:t>BACKGROUND OF THE STUDY</a:t>
            </a:r>
            <a:endParaRPr lang="en-NG" sz="4800" b="0" dirty="0"/>
          </a:p>
        </p:txBody>
      </p:sp>
      <p:sp useBgFill="1">
        <p:nvSpPr>
          <p:cNvPr id="3" name="Content Placeholder 2">
            <a:extLst>
              <a:ext uri="{FF2B5EF4-FFF2-40B4-BE49-F238E27FC236}">
                <a16:creationId xmlns:a16="http://schemas.microsoft.com/office/drawing/2014/main" id="{CE04F1B8-8FF7-94CE-BC05-FAC23408C608}"/>
              </a:ext>
            </a:extLst>
          </p:cNvPr>
          <p:cNvSpPr>
            <a:spLocks noGrp="1"/>
          </p:cNvSpPr>
          <p:nvPr>
            <p:ph idx="1"/>
          </p:nvPr>
        </p:nvSpPr>
        <p:spPr>
          <a:xfrm>
            <a:off x="971112" y="1694328"/>
            <a:ext cx="10796344" cy="4390785"/>
          </a:xfrm>
        </p:spPr>
        <p:txBody>
          <a:bodyPr>
            <a:normAutofit/>
          </a:bodyPr>
          <a:lstStyle/>
          <a:p>
            <a:pPr algn="just">
              <a:lnSpc>
                <a:spcPct val="200000"/>
              </a:lnSpc>
              <a:spcAft>
                <a:spcPts val="800"/>
              </a:spcAft>
            </a:pPr>
            <a:r>
              <a:rPr lang="en-GB" sz="2400" dirty="0">
                <a:effectLst/>
                <a:ea typeface="Times New Roman" panose="02020603050405020304" pitchFamily="18" charset="0"/>
                <a:cs typeface="Times New Roman" panose="02020603050405020304" pitchFamily="18" charset="0"/>
              </a:rPr>
              <a:t>The study of digitalizing the registration process for aspiring sport athletes addresses the growing demand for streamlined, user-friendly, and efficient systems in the sports industry. The background of this study involves understanding the traditional methods of sports registration, identifying the challenges they present, and recognizing the benefits of digital transformation.</a:t>
            </a:r>
            <a:endParaRPr lang="en-NG" sz="2400" dirty="0">
              <a:effectLst/>
              <a:ea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006002FE-F15C-0559-4A76-8D4319DA0F14}"/>
              </a:ext>
            </a:extLst>
          </p:cNvPr>
          <p:cNvSpPr>
            <a:spLocks noGrp="1"/>
          </p:cNvSpPr>
          <p:nvPr>
            <p:ph type="sldNum" sz="quarter" idx="12"/>
          </p:nvPr>
        </p:nvSpPr>
        <p:spPr/>
        <p:txBody>
          <a:bodyPr/>
          <a:lstStyle/>
          <a:p>
            <a:fld id="{3AA3E605-34F3-7E4B-8B22-45C5A686B7D2}" type="slidenum">
              <a:rPr lang="en-NG" smtClean="0"/>
              <a:t>6</a:t>
            </a:fld>
            <a:endParaRPr lang="en-NG"/>
          </a:p>
        </p:txBody>
      </p:sp>
    </p:spTree>
    <p:extLst>
      <p:ext uri="{BB962C8B-B14F-4D97-AF65-F5344CB8AC3E}">
        <p14:creationId xmlns:p14="http://schemas.microsoft.com/office/powerpoint/2010/main" val="1040864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AB43B-9649-2155-F983-B07DBDEB88C2}"/>
              </a:ext>
            </a:extLst>
          </p:cNvPr>
          <p:cNvSpPr>
            <a:spLocks noGrp="1"/>
          </p:cNvSpPr>
          <p:nvPr>
            <p:ph type="title"/>
          </p:nvPr>
        </p:nvSpPr>
        <p:spPr/>
        <p:txBody>
          <a:bodyPr>
            <a:normAutofit/>
          </a:bodyPr>
          <a:lstStyle/>
          <a:p>
            <a:r>
              <a:rPr lang="en-GB" sz="4800" b="1" dirty="0">
                <a:effectLst/>
                <a:latin typeface="+mn-lt"/>
                <a:ea typeface="Times New Roman" panose="02020603050405020304" pitchFamily="18" charset="0"/>
              </a:rPr>
              <a:t>STATEMENT OF PROBLEM </a:t>
            </a:r>
            <a:endParaRPr lang="en-NG" sz="4800" dirty="0">
              <a:latin typeface="+mn-lt"/>
            </a:endParaRPr>
          </a:p>
        </p:txBody>
      </p:sp>
      <p:sp useBgFill="1">
        <p:nvSpPr>
          <p:cNvPr id="3" name="Content Placeholder 2">
            <a:extLst>
              <a:ext uri="{FF2B5EF4-FFF2-40B4-BE49-F238E27FC236}">
                <a16:creationId xmlns:a16="http://schemas.microsoft.com/office/drawing/2014/main" id="{3B1D4260-84AB-4CE5-DE1F-E3445B239210}"/>
              </a:ext>
            </a:extLst>
          </p:cNvPr>
          <p:cNvSpPr>
            <a:spLocks noGrp="1"/>
          </p:cNvSpPr>
          <p:nvPr>
            <p:ph idx="1"/>
          </p:nvPr>
        </p:nvSpPr>
        <p:spPr>
          <a:xfrm>
            <a:off x="1200409" y="1667115"/>
            <a:ext cx="10554574" cy="4461542"/>
          </a:xfrm>
        </p:spPr>
        <p:txBody>
          <a:bodyPr>
            <a:normAutofit/>
          </a:bodyPr>
          <a:lstStyle/>
          <a:p>
            <a:pPr algn="just">
              <a:lnSpc>
                <a:spcPct val="106000"/>
              </a:lnSpc>
              <a:spcAft>
                <a:spcPts val="800"/>
              </a:spcAft>
            </a:pPr>
            <a:r>
              <a:rPr lang="en-GB" sz="2800" b="1" dirty="0">
                <a:effectLst/>
                <a:latin typeface="+mn-lt"/>
                <a:ea typeface="Times New Roman" panose="02020603050405020304" pitchFamily="18" charset="0"/>
              </a:rPr>
              <a:t>VISIBILITY: </a:t>
            </a:r>
          </a:p>
          <a:p>
            <a:pPr marL="0" indent="0" algn="just">
              <a:lnSpc>
                <a:spcPct val="150000"/>
              </a:lnSpc>
              <a:spcAft>
                <a:spcPts val="800"/>
              </a:spcAft>
              <a:buNone/>
            </a:pPr>
            <a:r>
              <a:rPr lang="en-GB" sz="2800" dirty="0">
                <a:latin typeface="+mn-lt"/>
                <a:ea typeface="Times New Roman" panose="02020603050405020304" pitchFamily="18" charset="0"/>
              </a:rPr>
              <a:t>S</a:t>
            </a:r>
            <a:r>
              <a:rPr lang="en-GB" sz="2800" dirty="0">
                <a:effectLst/>
                <a:latin typeface="+mn-lt"/>
                <a:ea typeface="Times New Roman" panose="02020603050405020304" pitchFamily="18" charset="0"/>
              </a:rPr>
              <a:t>port in Nigeria generally has very good impact on </a:t>
            </a:r>
            <a:r>
              <a:rPr lang="en-NG" sz="2800" dirty="0">
                <a:effectLst/>
                <a:latin typeface="+mn-lt"/>
                <a:ea typeface="Times New Roman" panose="02020603050405020304" pitchFamily="18" charset="0"/>
              </a:rPr>
              <a:t>health sector, as much as education/academics is important so is sport, sadly sport has no much visibility like academics. </a:t>
            </a:r>
            <a:r>
              <a:rPr lang="en-GB" sz="2800" dirty="0">
                <a:effectLst/>
                <a:latin typeface="+mn-lt"/>
                <a:ea typeface="Times New Roman" panose="02020603050405020304" pitchFamily="18" charset="0"/>
              </a:rPr>
              <a:t>S</a:t>
            </a:r>
            <a:r>
              <a:rPr lang="en-NG" sz="2800" dirty="0">
                <a:effectLst/>
                <a:latin typeface="+mn-lt"/>
                <a:ea typeface="Times New Roman" panose="02020603050405020304" pitchFamily="18" charset="0"/>
              </a:rPr>
              <a:t>port enthusiast always get lesser reach, regardless of their talents, this has been a basic factor against sports growth. </a:t>
            </a:r>
            <a:endParaRPr lang="en-GB" sz="2800" dirty="0">
              <a:effectLst/>
              <a:latin typeface="+mn-lt"/>
              <a:ea typeface="Times New Roman" panose="02020603050405020304" pitchFamily="18" charset="0"/>
            </a:endParaRPr>
          </a:p>
        </p:txBody>
      </p:sp>
      <p:sp>
        <p:nvSpPr>
          <p:cNvPr id="6" name="Slide Number Placeholder 5">
            <a:extLst>
              <a:ext uri="{FF2B5EF4-FFF2-40B4-BE49-F238E27FC236}">
                <a16:creationId xmlns:a16="http://schemas.microsoft.com/office/drawing/2014/main" id="{CA396802-EA72-A191-2E03-F52EF681FEB3}"/>
              </a:ext>
            </a:extLst>
          </p:cNvPr>
          <p:cNvSpPr>
            <a:spLocks noGrp="1"/>
          </p:cNvSpPr>
          <p:nvPr>
            <p:ph type="sldNum" sz="quarter" idx="12"/>
          </p:nvPr>
        </p:nvSpPr>
        <p:spPr/>
        <p:txBody>
          <a:bodyPr/>
          <a:lstStyle/>
          <a:p>
            <a:fld id="{3AA3E605-34F3-7E4B-8B22-45C5A686B7D2}" type="slidenum">
              <a:rPr lang="en-NG" smtClean="0"/>
              <a:t>7</a:t>
            </a:fld>
            <a:endParaRPr lang="en-NG"/>
          </a:p>
        </p:txBody>
      </p:sp>
    </p:spTree>
    <p:extLst>
      <p:ext uri="{BB962C8B-B14F-4D97-AF65-F5344CB8AC3E}">
        <p14:creationId xmlns:p14="http://schemas.microsoft.com/office/powerpoint/2010/main" val="979320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F6C51-13E4-747D-80A0-45AAEE7330A0}"/>
              </a:ext>
            </a:extLst>
          </p:cNvPr>
          <p:cNvSpPr>
            <a:spLocks noGrp="1"/>
          </p:cNvSpPr>
          <p:nvPr>
            <p:ph type="title"/>
          </p:nvPr>
        </p:nvSpPr>
        <p:spPr>
          <a:xfrm>
            <a:off x="1881642" y="512909"/>
            <a:ext cx="9905998" cy="1300524"/>
          </a:xfrm>
        </p:spPr>
        <p:txBody>
          <a:bodyPr>
            <a:normAutofit/>
          </a:bodyPr>
          <a:lstStyle/>
          <a:p>
            <a:r>
              <a:rPr lang="en-GB" sz="4800" b="1" dirty="0">
                <a:effectLst/>
                <a:latin typeface="+mn-lt"/>
                <a:ea typeface="Times New Roman" panose="02020603050405020304" pitchFamily="18" charset="0"/>
              </a:rPr>
              <a:t>AIM AND OBJECTIVES </a:t>
            </a:r>
            <a:endParaRPr lang="en-NG" sz="4800" dirty="0">
              <a:latin typeface="+mn-lt"/>
            </a:endParaRPr>
          </a:p>
        </p:txBody>
      </p:sp>
      <p:sp useBgFill="1">
        <p:nvSpPr>
          <p:cNvPr id="3" name="Content Placeholder 2">
            <a:extLst>
              <a:ext uri="{FF2B5EF4-FFF2-40B4-BE49-F238E27FC236}">
                <a16:creationId xmlns:a16="http://schemas.microsoft.com/office/drawing/2014/main" id="{BFA06722-0F01-474C-6386-33B9D7F37BAE}"/>
              </a:ext>
            </a:extLst>
          </p:cNvPr>
          <p:cNvSpPr>
            <a:spLocks noGrp="1"/>
          </p:cNvSpPr>
          <p:nvPr>
            <p:ph idx="1"/>
          </p:nvPr>
        </p:nvSpPr>
        <p:spPr>
          <a:xfrm>
            <a:off x="1233066" y="1813433"/>
            <a:ext cx="10554574" cy="4142334"/>
          </a:xfrm>
        </p:spPr>
        <p:txBody>
          <a:bodyPr>
            <a:normAutofit/>
          </a:bodyPr>
          <a:lstStyle/>
          <a:p>
            <a:pPr marL="0" indent="0">
              <a:buNone/>
            </a:pPr>
            <a:r>
              <a:rPr lang="en-GB" sz="2800" b="1" dirty="0">
                <a:effectLst/>
                <a:latin typeface="+mn-lt"/>
                <a:ea typeface="Times New Roman" panose="02020603050405020304" pitchFamily="18" charset="0"/>
              </a:rPr>
              <a:t>AIM:</a:t>
            </a:r>
            <a:endParaRPr lang="en-NG" sz="2800" b="1" dirty="0">
              <a:effectLst/>
              <a:latin typeface="+mn-lt"/>
              <a:ea typeface="Times New Roman" panose="02020603050405020304" pitchFamily="18" charset="0"/>
            </a:endParaRPr>
          </a:p>
          <a:p>
            <a:pPr marL="0" indent="0">
              <a:lnSpc>
                <a:spcPct val="150000"/>
              </a:lnSpc>
              <a:buNone/>
            </a:pPr>
            <a:r>
              <a:rPr lang="en-NG" sz="2800" dirty="0">
                <a:effectLst/>
                <a:latin typeface="+mn-lt"/>
                <a:ea typeface="Times New Roman" panose="02020603050405020304" pitchFamily="18" charset="0"/>
              </a:rPr>
              <a:t>The aim of this project is to design a digital/online sport registration platform for young aspiring athletes, to grant them access to a user friendly platform that enables them showcase th</a:t>
            </a:r>
            <a:r>
              <a:rPr lang="en-GB" sz="2800" dirty="0">
                <a:effectLst/>
                <a:latin typeface="+mn-lt"/>
                <a:ea typeface="Times New Roman" panose="02020603050405020304" pitchFamily="18" charset="0"/>
              </a:rPr>
              <a:t>ei</a:t>
            </a:r>
            <a:r>
              <a:rPr lang="en-NG" sz="2800" dirty="0">
                <a:effectLst/>
                <a:latin typeface="+mn-lt"/>
                <a:ea typeface="Times New Roman" panose="02020603050405020304" pitchFamily="18" charset="0"/>
              </a:rPr>
              <a:t>r skills and talent for proper acknowledgment.</a:t>
            </a:r>
          </a:p>
        </p:txBody>
      </p:sp>
      <p:sp>
        <p:nvSpPr>
          <p:cNvPr id="6" name="Slide Number Placeholder 5">
            <a:extLst>
              <a:ext uri="{FF2B5EF4-FFF2-40B4-BE49-F238E27FC236}">
                <a16:creationId xmlns:a16="http://schemas.microsoft.com/office/drawing/2014/main" id="{583D7CE1-0EEF-07CF-4D99-569E5555FB9B}"/>
              </a:ext>
            </a:extLst>
          </p:cNvPr>
          <p:cNvSpPr>
            <a:spLocks noGrp="1"/>
          </p:cNvSpPr>
          <p:nvPr>
            <p:ph type="sldNum" sz="quarter" idx="12"/>
          </p:nvPr>
        </p:nvSpPr>
        <p:spPr/>
        <p:txBody>
          <a:bodyPr/>
          <a:lstStyle/>
          <a:p>
            <a:fld id="{3AA3E605-34F3-7E4B-8B22-45C5A686B7D2}" type="slidenum">
              <a:rPr lang="en-NG" smtClean="0"/>
              <a:t>8</a:t>
            </a:fld>
            <a:endParaRPr lang="en-NG"/>
          </a:p>
        </p:txBody>
      </p:sp>
    </p:spTree>
    <p:extLst>
      <p:ext uri="{BB962C8B-B14F-4D97-AF65-F5344CB8AC3E}">
        <p14:creationId xmlns:p14="http://schemas.microsoft.com/office/powerpoint/2010/main" val="1043448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0C3B0-AF22-8B83-7F94-7011ADDDC161}"/>
              </a:ext>
            </a:extLst>
          </p:cNvPr>
          <p:cNvSpPr>
            <a:spLocks noGrp="1"/>
          </p:cNvSpPr>
          <p:nvPr>
            <p:ph type="title"/>
          </p:nvPr>
        </p:nvSpPr>
        <p:spPr>
          <a:xfrm>
            <a:off x="1832654" y="452720"/>
            <a:ext cx="10087203" cy="1082168"/>
          </a:xfrm>
        </p:spPr>
        <p:txBody>
          <a:bodyPr>
            <a:normAutofit/>
          </a:bodyPr>
          <a:lstStyle/>
          <a:p>
            <a:r>
              <a:rPr lang="en-GB" sz="5400" b="1" dirty="0">
                <a:effectLst/>
                <a:latin typeface="+mn-lt"/>
                <a:ea typeface="Times New Roman" panose="02020603050405020304" pitchFamily="18" charset="0"/>
              </a:rPr>
              <a:t>AIM AND OBJECTIVES </a:t>
            </a:r>
            <a:endParaRPr lang="en-NG" sz="5400" dirty="0">
              <a:latin typeface="+mn-lt"/>
            </a:endParaRPr>
          </a:p>
        </p:txBody>
      </p:sp>
      <p:sp useBgFill="1">
        <p:nvSpPr>
          <p:cNvPr id="4" name="Content Placeholder 2">
            <a:extLst>
              <a:ext uri="{FF2B5EF4-FFF2-40B4-BE49-F238E27FC236}">
                <a16:creationId xmlns:a16="http://schemas.microsoft.com/office/drawing/2014/main" id="{359F7E8D-F57B-A18C-E8FC-97D72B778F11}"/>
              </a:ext>
            </a:extLst>
          </p:cNvPr>
          <p:cNvSpPr>
            <a:spLocks noGrp="1"/>
          </p:cNvSpPr>
          <p:nvPr>
            <p:ph idx="1"/>
          </p:nvPr>
        </p:nvSpPr>
        <p:spPr>
          <a:xfrm>
            <a:off x="1366157" y="1775732"/>
            <a:ext cx="10553700" cy="4444491"/>
          </a:xfrm>
        </p:spPr>
        <p:txBody>
          <a:bodyPr>
            <a:noAutofit/>
          </a:bodyPr>
          <a:lstStyle/>
          <a:p>
            <a:pPr marL="0" indent="0">
              <a:buNone/>
            </a:pPr>
            <a:r>
              <a:rPr lang="en-GB" sz="2800" b="1" dirty="0">
                <a:effectLst/>
                <a:latin typeface="+mn-lt"/>
                <a:ea typeface="Times New Roman" panose="02020603050405020304" pitchFamily="18" charset="0"/>
              </a:rPr>
              <a:t>OBJECTIVES:</a:t>
            </a:r>
          </a:p>
          <a:p>
            <a:pPr>
              <a:lnSpc>
                <a:spcPct val="200000"/>
              </a:lnSpc>
            </a:pPr>
            <a:r>
              <a:rPr lang="en-US" sz="2800" dirty="0">
                <a:effectLst/>
                <a:latin typeface="+mn-lt"/>
                <a:ea typeface="Times New Roman" panose="02020603050405020304" pitchFamily="18" charset="0"/>
              </a:rPr>
              <a:t>Research on Sports &amp; Registration Steps and </a:t>
            </a:r>
            <a:r>
              <a:rPr lang="en-US" sz="2800">
                <a:effectLst/>
                <a:latin typeface="+mn-lt"/>
                <a:ea typeface="Times New Roman" panose="02020603050405020304" pitchFamily="18" charset="0"/>
              </a:rPr>
              <a:t>Procedurces</a:t>
            </a:r>
          </a:p>
          <a:p>
            <a:pPr>
              <a:lnSpc>
                <a:spcPct val="200000"/>
              </a:lnSpc>
            </a:pPr>
            <a:r>
              <a:rPr lang="en-US" sz="2800" dirty="0">
                <a:effectLst/>
                <a:latin typeface="+mn-lt"/>
                <a:ea typeface="Times New Roman" panose="02020603050405020304" pitchFamily="18" charset="0"/>
              </a:rPr>
              <a:t>Design a User Friendly Sport Registration Platform</a:t>
            </a:r>
            <a:endParaRPr lang="en-NG" sz="2800" dirty="0">
              <a:effectLst/>
              <a:latin typeface="+mn-lt"/>
            </a:endParaRPr>
          </a:p>
          <a:p>
            <a:pPr>
              <a:lnSpc>
                <a:spcPct val="200000"/>
              </a:lnSpc>
            </a:pPr>
            <a:r>
              <a:rPr lang="en-US" sz="2800" dirty="0">
                <a:latin typeface="+mn-lt"/>
              </a:rPr>
              <a:t>Implement the system</a:t>
            </a:r>
            <a:endParaRPr lang="en-NG" sz="2800" dirty="0">
              <a:effectLst/>
              <a:latin typeface="+mn-lt"/>
            </a:endParaRPr>
          </a:p>
          <a:p>
            <a:pPr>
              <a:lnSpc>
                <a:spcPct val="200000"/>
              </a:lnSpc>
            </a:pPr>
            <a:r>
              <a:rPr lang="en-GB" sz="2800" dirty="0">
                <a:effectLst/>
                <a:latin typeface="+mn-lt"/>
                <a:ea typeface="Times New Roman" panose="02020603050405020304" pitchFamily="18" charset="0"/>
              </a:rPr>
              <a:t>Test and Optimize for Users across Multiple Devices</a:t>
            </a:r>
            <a:endParaRPr lang="en-NG" sz="2800" dirty="0">
              <a:latin typeface="+mn-lt"/>
              <a:ea typeface="Times New Roman" panose="02020603050405020304" pitchFamily="18" charset="0"/>
            </a:endParaRPr>
          </a:p>
        </p:txBody>
      </p:sp>
      <p:sp>
        <p:nvSpPr>
          <p:cNvPr id="6" name="Slide Number Placeholder 5">
            <a:extLst>
              <a:ext uri="{FF2B5EF4-FFF2-40B4-BE49-F238E27FC236}">
                <a16:creationId xmlns:a16="http://schemas.microsoft.com/office/drawing/2014/main" id="{0354CDAD-778E-6DAC-C810-E30EE7FD0188}"/>
              </a:ext>
            </a:extLst>
          </p:cNvPr>
          <p:cNvSpPr>
            <a:spLocks noGrp="1"/>
          </p:cNvSpPr>
          <p:nvPr>
            <p:ph type="sldNum" sz="quarter" idx="12"/>
          </p:nvPr>
        </p:nvSpPr>
        <p:spPr/>
        <p:txBody>
          <a:bodyPr/>
          <a:lstStyle/>
          <a:p>
            <a:fld id="{3AA3E605-34F3-7E4B-8B22-45C5A686B7D2}" type="slidenum">
              <a:rPr lang="en-NG" smtClean="0"/>
              <a:t>9</a:t>
            </a:fld>
            <a:endParaRPr lang="en-NG"/>
          </a:p>
        </p:txBody>
      </p:sp>
    </p:spTree>
    <p:extLst>
      <p:ext uri="{BB962C8B-B14F-4D97-AF65-F5344CB8AC3E}">
        <p14:creationId xmlns:p14="http://schemas.microsoft.com/office/powerpoint/2010/main" val="3820739098"/>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{9380CD9C-F763-EA43-AF04-BCA8EE2FE311}tf10001069</Template>
  <TotalTime>3203</TotalTime>
  <Words>1251</Words>
  <Application>Microsoft Macintosh PowerPoint</Application>
  <PresentationFormat>Widescreen</PresentationFormat>
  <Paragraphs>254</Paragraphs>
  <Slides>28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Century Gothic</vt:lpstr>
      <vt:lpstr>Times New Roman</vt:lpstr>
      <vt:lpstr>Wingdings 3</vt:lpstr>
      <vt:lpstr>Wisp</vt:lpstr>
      <vt:lpstr>PROJECT DEFENSE</vt:lpstr>
      <vt:lpstr>TABLE OF CONTENT</vt:lpstr>
      <vt:lpstr>Digital/Online Sport Registration Platform</vt:lpstr>
      <vt:lpstr>PowerPoint Presentation</vt:lpstr>
      <vt:lpstr>PowerPoint Presentation</vt:lpstr>
      <vt:lpstr>BACKGROUND OF THE STUDY</vt:lpstr>
      <vt:lpstr>STATEMENT OF PROBLEM </vt:lpstr>
      <vt:lpstr>AIM AND OBJECTIVES </vt:lpstr>
      <vt:lpstr>AIM AND OBJECTIVES </vt:lpstr>
      <vt:lpstr>SIGNIFICANCE OF THE STUDY </vt:lpstr>
      <vt:lpstr>SCOPES AND LIMITATIONS </vt:lpstr>
      <vt:lpstr>SCOPES AND LIMITATIONS </vt:lpstr>
      <vt:lpstr>LITERATURE REVIEW</vt:lpstr>
      <vt:lpstr>REVIEW OF RELATED WORKS</vt:lpstr>
      <vt:lpstr>METHODOLOGY &amp; SCOPE OF BUILD</vt:lpstr>
      <vt:lpstr>METHODOLOGY &amp; SCOPE OF BUILD</vt:lpstr>
      <vt:lpstr>METHODOLOGY &amp; SCOPE OF BUILD</vt:lpstr>
      <vt:lpstr>RESULTS</vt:lpstr>
      <vt:lpstr>RESULTS</vt:lpstr>
      <vt:lpstr>RESULTS</vt:lpstr>
      <vt:lpstr>RESULTS</vt:lpstr>
      <vt:lpstr>RESULTS</vt:lpstr>
      <vt:lpstr>RESULTS</vt:lpstr>
      <vt:lpstr>RESULTS</vt:lpstr>
      <vt:lpstr>RESULTS</vt:lpstr>
      <vt:lpstr>SUMMARY &amp; 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Microsoft Office User</dc:creator>
  <cp:lastModifiedBy>Microsoft Office User</cp:lastModifiedBy>
  <cp:revision>49</cp:revision>
  <dcterms:created xsi:type="dcterms:W3CDTF">2024-05-18T16:11:53Z</dcterms:created>
  <dcterms:modified xsi:type="dcterms:W3CDTF">2024-09-28T10:07:55Z</dcterms:modified>
</cp:coreProperties>
</file>